
<file path=[Content_Types].xml><?xml version="1.0" encoding="utf-8"?>
<Types xmlns="http://schemas.openxmlformats.org/package/2006/content-types">
  <Default Extension="xml" ContentType="application/xml"/>
  <Default Extension="mov" ContentType="video/unknown"/>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0"/>
  </p:notesMasterIdLst>
  <p:sldIdLst>
    <p:sldId id="256" r:id="rId2"/>
    <p:sldId id="340" r:id="rId3"/>
    <p:sldId id="474" r:id="rId4"/>
    <p:sldId id="323" r:id="rId5"/>
    <p:sldId id="351" r:id="rId6"/>
    <p:sldId id="479" r:id="rId7"/>
    <p:sldId id="480" r:id="rId8"/>
    <p:sldId id="552" r:id="rId9"/>
    <p:sldId id="557" r:id="rId10"/>
    <p:sldId id="558" r:id="rId11"/>
    <p:sldId id="570" r:id="rId12"/>
    <p:sldId id="571" r:id="rId13"/>
    <p:sldId id="572" r:id="rId14"/>
    <p:sldId id="573" r:id="rId15"/>
    <p:sldId id="555" r:id="rId16"/>
    <p:sldId id="553" r:id="rId17"/>
    <p:sldId id="554" r:id="rId18"/>
    <p:sldId id="569" r:id="rId19"/>
    <p:sldId id="574" r:id="rId20"/>
    <p:sldId id="575" r:id="rId21"/>
    <p:sldId id="576" r:id="rId22"/>
    <p:sldId id="352" r:id="rId23"/>
    <p:sldId id="375" r:id="rId24"/>
    <p:sldId id="376" r:id="rId25"/>
    <p:sldId id="369" r:id="rId26"/>
    <p:sldId id="380" r:id="rId27"/>
    <p:sldId id="381" r:id="rId28"/>
    <p:sldId id="367" r:id="rId29"/>
    <p:sldId id="382" r:id="rId30"/>
    <p:sldId id="551" r:id="rId31"/>
    <p:sldId id="365" r:id="rId32"/>
    <p:sldId id="359" r:id="rId33"/>
    <p:sldId id="355" r:id="rId34"/>
    <p:sldId id="364" r:id="rId35"/>
    <p:sldId id="358" r:id="rId36"/>
    <p:sldId id="577" r:id="rId37"/>
    <p:sldId id="578" r:id="rId38"/>
    <p:sldId id="384" r:id="rId39"/>
    <p:sldId id="385" r:id="rId40"/>
    <p:sldId id="465" r:id="rId41"/>
    <p:sldId id="366" r:id="rId42"/>
    <p:sldId id="643" r:id="rId43"/>
    <p:sldId id="580" r:id="rId44"/>
    <p:sldId id="565" r:id="rId45"/>
    <p:sldId id="646" r:id="rId46"/>
    <p:sldId id="387" r:id="rId47"/>
    <p:sldId id="484" r:id="rId48"/>
    <p:sldId id="645" r:id="rId49"/>
    <p:sldId id="501" r:id="rId50"/>
    <p:sldId id="562" r:id="rId51"/>
    <p:sldId id="561" r:id="rId52"/>
    <p:sldId id="559" r:id="rId53"/>
    <p:sldId id="563" r:id="rId54"/>
    <p:sldId id="560" r:id="rId55"/>
    <p:sldId id="647" r:id="rId56"/>
    <p:sldId id="508" r:id="rId57"/>
    <p:sldId id="564" r:id="rId58"/>
    <p:sldId id="485" r:id="rId59"/>
    <p:sldId id="486" r:id="rId60"/>
    <p:sldId id="401" r:id="rId61"/>
    <p:sldId id="518" r:id="rId62"/>
    <p:sldId id="519" r:id="rId63"/>
    <p:sldId id="520" r:id="rId64"/>
    <p:sldId id="579" r:id="rId65"/>
    <p:sldId id="521" r:id="rId66"/>
    <p:sldId id="522" r:id="rId67"/>
    <p:sldId id="523" r:id="rId68"/>
    <p:sldId id="525" r:id="rId69"/>
    <p:sldId id="526" r:id="rId70"/>
    <p:sldId id="527" r:id="rId71"/>
    <p:sldId id="528" r:id="rId72"/>
    <p:sldId id="581" r:id="rId73"/>
    <p:sldId id="529" r:id="rId74"/>
    <p:sldId id="534" r:id="rId75"/>
    <p:sldId id="582" r:id="rId76"/>
    <p:sldId id="535" r:id="rId77"/>
    <p:sldId id="648" r:id="rId78"/>
    <p:sldId id="536" r:id="rId79"/>
    <p:sldId id="537" r:id="rId80"/>
    <p:sldId id="538" r:id="rId81"/>
    <p:sldId id="539" r:id="rId82"/>
    <p:sldId id="540" r:id="rId83"/>
    <p:sldId id="541" r:id="rId84"/>
    <p:sldId id="542" r:id="rId85"/>
    <p:sldId id="543" r:id="rId86"/>
    <p:sldId id="651" r:id="rId87"/>
    <p:sldId id="649" r:id="rId88"/>
    <p:sldId id="544" r:id="rId89"/>
    <p:sldId id="545" r:id="rId90"/>
    <p:sldId id="546" r:id="rId91"/>
    <p:sldId id="547" r:id="rId92"/>
    <p:sldId id="548" r:id="rId93"/>
    <p:sldId id="550" r:id="rId94"/>
    <p:sldId id="583" r:id="rId95"/>
    <p:sldId id="652" r:id="rId96"/>
    <p:sldId id="584" r:id="rId97"/>
    <p:sldId id="585" r:id="rId98"/>
    <p:sldId id="586" r:id="rId99"/>
    <p:sldId id="587" r:id="rId100"/>
    <p:sldId id="593" r:id="rId101"/>
    <p:sldId id="594" r:id="rId102"/>
    <p:sldId id="595" r:id="rId103"/>
    <p:sldId id="596" r:id="rId104"/>
    <p:sldId id="654" r:id="rId105"/>
    <p:sldId id="653" r:id="rId106"/>
    <p:sldId id="597" r:id="rId107"/>
    <p:sldId id="598" r:id="rId108"/>
    <p:sldId id="599" r:id="rId109"/>
    <p:sldId id="600" r:id="rId110"/>
    <p:sldId id="601" r:id="rId111"/>
    <p:sldId id="602" r:id="rId112"/>
    <p:sldId id="603" r:id="rId113"/>
    <p:sldId id="604" r:id="rId114"/>
    <p:sldId id="605" r:id="rId115"/>
    <p:sldId id="606" r:id="rId116"/>
    <p:sldId id="655" r:id="rId117"/>
    <p:sldId id="612" r:id="rId118"/>
    <p:sldId id="613" r:id="rId119"/>
    <p:sldId id="614" r:id="rId120"/>
    <p:sldId id="617" r:id="rId121"/>
    <p:sldId id="618" r:id="rId122"/>
    <p:sldId id="668" r:id="rId123"/>
    <p:sldId id="666" r:id="rId124"/>
    <p:sldId id="619" r:id="rId125"/>
    <p:sldId id="656" r:id="rId126"/>
    <p:sldId id="657" r:id="rId127"/>
    <p:sldId id="658" r:id="rId128"/>
    <p:sldId id="659" r:id="rId129"/>
    <p:sldId id="660" r:id="rId130"/>
    <p:sldId id="620" r:id="rId131"/>
    <p:sldId id="621" r:id="rId132"/>
    <p:sldId id="622" r:id="rId133"/>
    <p:sldId id="669" r:id="rId134"/>
    <p:sldId id="623" r:id="rId135"/>
    <p:sldId id="624" r:id="rId136"/>
    <p:sldId id="625" r:id="rId137"/>
    <p:sldId id="626" r:id="rId138"/>
    <p:sldId id="627" r:id="rId139"/>
    <p:sldId id="628" r:id="rId140"/>
    <p:sldId id="629" r:id="rId141"/>
    <p:sldId id="630" r:id="rId142"/>
    <p:sldId id="631" r:id="rId143"/>
    <p:sldId id="632" r:id="rId144"/>
    <p:sldId id="633" r:id="rId145"/>
    <p:sldId id="634" r:id="rId146"/>
    <p:sldId id="635" r:id="rId147"/>
    <p:sldId id="636" r:id="rId148"/>
    <p:sldId id="637" r:id="rId149"/>
    <p:sldId id="638" r:id="rId150"/>
    <p:sldId id="670" r:id="rId151"/>
    <p:sldId id="639" r:id="rId152"/>
    <p:sldId id="640" r:id="rId153"/>
    <p:sldId id="641" r:id="rId154"/>
    <p:sldId id="671" r:id="rId155"/>
    <p:sldId id="674" r:id="rId156"/>
    <p:sldId id="642" r:id="rId157"/>
    <p:sldId id="672" r:id="rId158"/>
    <p:sldId id="673" r:id="rId15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2A481475-7892-1748-A364-7F41936DC685}">
          <p14:sldIdLst>
            <p14:sldId id="256"/>
            <p14:sldId id="340"/>
          </p14:sldIdLst>
        </p14:section>
        <p14:section name="Ch 2 media matters" id="{CA4CD4C0-064C-774D-BDCD-2B3091813563}">
          <p14:sldIdLst>
            <p14:sldId id="474"/>
            <p14:sldId id="323"/>
            <p14:sldId id="351"/>
            <p14:sldId id="479"/>
            <p14:sldId id="480"/>
          </p14:sldIdLst>
        </p14:section>
        <p14:section name="Ch 3 Unskilled, the slurs" id="{A9B85130-A1EA-D14A-A32D-FDBACC217543}">
          <p14:sldIdLst>
            <p14:sldId id="552"/>
            <p14:sldId id="557"/>
            <p14:sldId id="558"/>
            <p14:sldId id="570"/>
            <p14:sldId id="571"/>
            <p14:sldId id="572"/>
            <p14:sldId id="573"/>
            <p14:sldId id="555"/>
            <p14:sldId id="553"/>
            <p14:sldId id="554"/>
            <p14:sldId id="569"/>
            <p14:sldId id="574"/>
            <p14:sldId id="575"/>
            <p14:sldId id="576"/>
            <p14:sldId id="352"/>
            <p14:sldId id="375"/>
            <p14:sldId id="376"/>
            <p14:sldId id="369"/>
            <p14:sldId id="380"/>
            <p14:sldId id="381"/>
            <p14:sldId id="367"/>
            <p14:sldId id="382"/>
          </p14:sldIdLst>
        </p14:section>
        <p14:section name="Ch 3 unskilled" id="{17A0A352-514B-804C-BB40-E4A367F4D644}">
          <p14:sldIdLst>
            <p14:sldId id="551"/>
            <p14:sldId id="365"/>
            <p14:sldId id="359"/>
            <p14:sldId id="355"/>
            <p14:sldId id="364"/>
            <p14:sldId id="358"/>
            <p14:sldId id="577"/>
            <p14:sldId id="578"/>
            <p14:sldId id="384"/>
            <p14:sldId id="385"/>
            <p14:sldId id="465"/>
            <p14:sldId id="366"/>
            <p14:sldId id="643"/>
            <p14:sldId id="580"/>
            <p14:sldId id="565"/>
            <p14:sldId id="646"/>
            <p14:sldId id="387"/>
            <p14:sldId id="484"/>
            <p14:sldId id="645"/>
          </p14:sldIdLst>
        </p14:section>
        <p14:section name="CH 3 unskilled" id="{132E5F03-435A-8043-A263-0CC86799D4E7}">
          <p14:sldIdLst>
            <p14:sldId id="501"/>
            <p14:sldId id="562"/>
            <p14:sldId id="561"/>
            <p14:sldId id="559"/>
            <p14:sldId id="563"/>
            <p14:sldId id="560"/>
            <p14:sldId id="647"/>
          </p14:sldIdLst>
        </p14:section>
        <p14:section name="Ch 4 Autonomy" id="{A4A0D075-0B2B-764C-9F44-4A3E927525C2}">
          <p14:sldIdLst>
            <p14:sldId id="508"/>
            <p14:sldId id="564"/>
            <p14:sldId id="485"/>
            <p14:sldId id="486"/>
            <p14:sldId id="401"/>
            <p14:sldId id="518"/>
            <p14:sldId id="519"/>
            <p14:sldId id="520"/>
            <p14:sldId id="579"/>
            <p14:sldId id="521"/>
            <p14:sldId id="522"/>
            <p14:sldId id="523"/>
            <p14:sldId id="525"/>
            <p14:sldId id="526"/>
            <p14:sldId id="527"/>
            <p14:sldId id="528"/>
            <p14:sldId id="581"/>
            <p14:sldId id="529"/>
            <p14:sldId id="534"/>
            <p14:sldId id="582"/>
            <p14:sldId id="535"/>
            <p14:sldId id="648"/>
          </p14:sldIdLst>
        </p14:section>
        <p14:section name="CH 5 naughty nurse" id="{1EC08CD3-FADC-FA4B-98FB-7648B1743FC4}">
          <p14:sldIdLst>
            <p14:sldId id="536"/>
            <p14:sldId id="537"/>
            <p14:sldId id="538"/>
            <p14:sldId id="539"/>
            <p14:sldId id="540"/>
            <p14:sldId id="541"/>
            <p14:sldId id="542"/>
            <p14:sldId id="543"/>
            <p14:sldId id="651"/>
            <p14:sldId id="649"/>
            <p14:sldId id="544"/>
            <p14:sldId id="545"/>
            <p14:sldId id="546"/>
            <p14:sldId id="547"/>
            <p14:sldId id="548"/>
            <p14:sldId id="550"/>
            <p14:sldId id="583"/>
            <p14:sldId id="652"/>
            <p14:sldId id="584"/>
            <p14:sldId id="585"/>
            <p14:sldId id="586"/>
            <p14:sldId id="587"/>
            <p14:sldId id="593"/>
            <p14:sldId id="594"/>
            <p14:sldId id="595"/>
            <p14:sldId id="596"/>
            <p14:sldId id="654"/>
            <p14:sldId id="653"/>
            <p14:sldId id="597"/>
            <p14:sldId id="598"/>
            <p14:sldId id="599"/>
            <p14:sldId id="600"/>
            <p14:sldId id="601"/>
            <p14:sldId id="602"/>
            <p14:sldId id="603"/>
            <p14:sldId id="604"/>
            <p14:sldId id="605"/>
            <p14:sldId id="606"/>
            <p14:sldId id="655"/>
            <p14:sldId id="612"/>
            <p14:sldId id="613"/>
            <p14:sldId id="614"/>
            <p14:sldId id="617"/>
            <p14:sldId id="618"/>
            <p14:sldId id="668"/>
            <p14:sldId id="666"/>
            <p14:sldId id="619"/>
            <p14:sldId id="656"/>
            <p14:sldId id="657"/>
            <p14:sldId id="658"/>
            <p14:sldId id="659"/>
            <p14:sldId id="660"/>
            <p14:sldId id="620"/>
            <p14:sldId id="621"/>
            <p14:sldId id="622"/>
            <p14:sldId id="669"/>
            <p14:sldId id="623"/>
            <p14:sldId id="624"/>
            <p14:sldId id="625"/>
            <p14:sldId id="626"/>
            <p14:sldId id="627"/>
            <p14:sldId id="628"/>
            <p14:sldId id="629"/>
            <p14:sldId id="630"/>
            <p14:sldId id="631"/>
            <p14:sldId id="632"/>
            <p14:sldId id="633"/>
            <p14:sldId id="634"/>
            <p14:sldId id="635"/>
            <p14:sldId id="636"/>
            <p14:sldId id="637"/>
            <p14:sldId id="638"/>
            <p14:sldId id="670"/>
            <p14:sldId id="639"/>
            <p14:sldId id="640"/>
            <p14:sldId id="641"/>
            <p14:sldId id="671"/>
            <p14:sldId id="674"/>
            <p14:sldId id="642"/>
            <p14:sldId id="672"/>
            <p14:sldId id="67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407" autoAdjust="0"/>
    <p:restoredTop sz="94660"/>
  </p:normalViewPr>
  <p:slideViewPr>
    <p:cSldViewPr snapToGrid="0" snapToObjects="1">
      <p:cViewPr>
        <p:scale>
          <a:sx n="81" d="100"/>
          <a:sy n="81" d="100"/>
        </p:scale>
        <p:origin x="-672" y="-3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42" Type="http://schemas.openxmlformats.org/officeDocument/2006/relationships/slide" Target="slides/slide141.xml"/><Relationship Id="rId143" Type="http://schemas.openxmlformats.org/officeDocument/2006/relationships/slide" Target="slides/slide142.xml"/><Relationship Id="rId144" Type="http://schemas.openxmlformats.org/officeDocument/2006/relationships/slide" Target="slides/slide143.xml"/><Relationship Id="rId145" Type="http://schemas.openxmlformats.org/officeDocument/2006/relationships/slide" Target="slides/slide144.xml"/><Relationship Id="rId146" Type="http://schemas.openxmlformats.org/officeDocument/2006/relationships/slide" Target="slides/slide145.xml"/><Relationship Id="rId147" Type="http://schemas.openxmlformats.org/officeDocument/2006/relationships/slide" Target="slides/slide146.xml"/><Relationship Id="rId148" Type="http://schemas.openxmlformats.org/officeDocument/2006/relationships/slide" Target="slides/slide147.xml"/><Relationship Id="rId149" Type="http://schemas.openxmlformats.org/officeDocument/2006/relationships/slide" Target="slides/slide14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slide" Target="slides/slide118.xml"/><Relationship Id="rId150" Type="http://schemas.openxmlformats.org/officeDocument/2006/relationships/slide" Target="slides/slide149.xml"/><Relationship Id="rId151" Type="http://schemas.openxmlformats.org/officeDocument/2006/relationships/slide" Target="slides/slide150.xml"/><Relationship Id="rId152" Type="http://schemas.openxmlformats.org/officeDocument/2006/relationships/slide" Target="slides/slide15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53" Type="http://schemas.openxmlformats.org/officeDocument/2006/relationships/slide" Target="slides/slide152.xml"/><Relationship Id="rId154" Type="http://schemas.openxmlformats.org/officeDocument/2006/relationships/slide" Target="slides/slide153.xml"/><Relationship Id="rId155" Type="http://schemas.openxmlformats.org/officeDocument/2006/relationships/slide" Target="slides/slide154.xml"/><Relationship Id="rId156" Type="http://schemas.openxmlformats.org/officeDocument/2006/relationships/slide" Target="slides/slide155.xml"/><Relationship Id="rId157" Type="http://schemas.openxmlformats.org/officeDocument/2006/relationships/slide" Target="slides/slide156.xml"/><Relationship Id="rId158" Type="http://schemas.openxmlformats.org/officeDocument/2006/relationships/slide" Target="slides/slide157.xml"/><Relationship Id="rId159" Type="http://schemas.openxmlformats.org/officeDocument/2006/relationships/slide" Target="slides/slide15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20" Type="http://schemas.openxmlformats.org/officeDocument/2006/relationships/slide" Target="slides/slide119.xml"/><Relationship Id="rId121" Type="http://schemas.openxmlformats.org/officeDocument/2006/relationships/slide" Target="slides/slide120.xml"/><Relationship Id="rId122" Type="http://schemas.openxmlformats.org/officeDocument/2006/relationships/slide" Target="slides/slide121.xml"/><Relationship Id="rId123" Type="http://schemas.openxmlformats.org/officeDocument/2006/relationships/slide" Target="slides/slide122.xml"/><Relationship Id="rId124" Type="http://schemas.openxmlformats.org/officeDocument/2006/relationships/slide" Target="slides/slide123.xml"/><Relationship Id="rId125" Type="http://schemas.openxmlformats.org/officeDocument/2006/relationships/slide" Target="slides/slide124.xml"/><Relationship Id="rId126" Type="http://schemas.openxmlformats.org/officeDocument/2006/relationships/slide" Target="slides/slide125.xml"/><Relationship Id="rId127" Type="http://schemas.openxmlformats.org/officeDocument/2006/relationships/slide" Target="slides/slide126.xml"/><Relationship Id="rId128" Type="http://schemas.openxmlformats.org/officeDocument/2006/relationships/slide" Target="slides/slide127.xml"/><Relationship Id="rId129" Type="http://schemas.openxmlformats.org/officeDocument/2006/relationships/slide" Target="slides/slide128.xml"/><Relationship Id="rId160" Type="http://schemas.openxmlformats.org/officeDocument/2006/relationships/notesMaster" Target="notesMasters/notesMaster1.xml"/><Relationship Id="rId161" Type="http://schemas.openxmlformats.org/officeDocument/2006/relationships/printerSettings" Target="printerSettings/printerSettings1.bin"/><Relationship Id="rId162"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63" Type="http://schemas.openxmlformats.org/officeDocument/2006/relationships/viewProps" Target="viewProps.xml"/><Relationship Id="rId164" Type="http://schemas.openxmlformats.org/officeDocument/2006/relationships/theme" Target="theme/theme1.xml"/><Relationship Id="rId165" Type="http://schemas.openxmlformats.org/officeDocument/2006/relationships/tableStyles" Target="tableStyle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130" Type="http://schemas.openxmlformats.org/officeDocument/2006/relationships/slide" Target="slides/slide129.xml"/><Relationship Id="rId131" Type="http://schemas.openxmlformats.org/officeDocument/2006/relationships/slide" Target="slides/slide130.xml"/><Relationship Id="rId132" Type="http://schemas.openxmlformats.org/officeDocument/2006/relationships/slide" Target="slides/slide131.xml"/><Relationship Id="rId133" Type="http://schemas.openxmlformats.org/officeDocument/2006/relationships/slide" Target="slides/slide132.xml"/><Relationship Id="rId134" Type="http://schemas.openxmlformats.org/officeDocument/2006/relationships/slide" Target="slides/slide133.xml"/><Relationship Id="rId135" Type="http://schemas.openxmlformats.org/officeDocument/2006/relationships/slide" Target="slides/slide134.xml"/><Relationship Id="rId136" Type="http://schemas.openxmlformats.org/officeDocument/2006/relationships/slide" Target="slides/slide135.xml"/><Relationship Id="rId137" Type="http://schemas.openxmlformats.org/officeDocument/2006/relationships/slide" Target="slides/slide136.xml"/><Relationship Id="rId138" Type="http://schemas.openxmlformats.org/officeDocument/2006/relationships/slide" Target="slides/slide137.xml"/><Relationship Id="rId139" Type="http://schemas.openxmlformats.org/officeDocument/2006/relationships/slide" Target="slides/slide13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40" Type="http://schemas.openxmlformats.org/officeDocument/2006/relationships/slide" Target="slides/slide139.xml"/><Relationship Id="rId141" Type="http://schemas.openxmlformats.org/officeDocument/2006/relationships/slide" Target="slides/slide1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7EEB801-30DE-264E-8939-1945630F1235}" type="datetimeFigureOut">
              <a:rPr lang="en-US" smtClean="0"/>
              <a:t>5/31/11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7D9D34-599B-344F-BA5D-5E40B47DC258}" type="slidenum">
              <a:rPr lang="en-US" smtClean="0"/>
              <a:t>‹#›</a:t>
            </a:fld>
            <a:endParaRPr lang="en-US"/>
          </a:p>
        </p:txBody>
      </p:sp>
    </p:spTree>
    <p:extLst>
      <p:ext uri="{BB962C8B-B14F-4D97-AF65-F5344CB8AC3E}">
        <p14:creationId xmlns:p14="http://schemas.microsoft.com/office/powerpoint/2010/main" val="18142594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2.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3.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5.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0.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3.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5.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ignore health advice, Physicians ignore nursing assessments and suggestions for intervention, </a:t>
            </a:r>
          </a:p>
          <a:p>
            <a:r>
              <a:rPr lang="en-US" dirty="0" err="1" smtClean="0"/>
              <a:t>Denursified</a:t>
            </a:r>
            <a:r>
              <a:rPr lang="en-US" dirty="0" smtClean="0"/>
              <a:t> , shorter hospital stays, replacing RNs with techs, poor ratios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6</a:t>
            </a:fld>
            <a:endParaRPr lang="en-US"/>
          </a:p>
        </p:txBody>
      </p:sp>
    </p:spTree>
    <p:extLst>
      <p:ext uri="{BB962C8B-B14F-4D97-AF65-F5344CB8AC3E}">
        <p14:creationId xmlns:p14="http://schemas.microsoft.com/office/powerpoint/2010/main" val="36000266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see what they do…</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8</a:t>
            </a:fld>
            <a:endParaRPr lang="en-US"/>
          </a:p>
        </p:txBody>
      </p:sp>
    </p:spTree>
    <p:extLst>
      <p:ext uri="{BB962C8B-B14F-4D97-AF65-F5344CB8AC3E}">
        <p14:creationId xmlns:p14="http://schemas.microsoft.com/office/powerpoint/2010/main" val="2573286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r>
              <a:rPr lang="en-US" baseline="0" dirty="0" smtClean="0"/>
              <a:t> nurse would set an intern loose to deliver IV nitroglycerin</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12</a:t>
            </a:fld>
            <a:endParaRPr lang="en-US"/>
          </a:p>
        </p:txBody>
      </p:sp>
    </p:spTree>
    <p:extLst>
      <p:ext uri="{BB962C8B-B14F-4D97-AF65-F5344CB8AC3E}">
        <p14:creationId xmlns:p14="http://schemas.microsoft.com/office/powerpoint/2010/main" val="2108348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a:t>
            </a:r>
            <a:r>
              <a:rPr lang="en-US" baseline="0" dirty="0" smtClean="0"/>
              <a:t> nurse would set an intern loose to deliver IV nitroglycerin</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13</a:t>
            </a:fld>
            <a:endParaRPr lang="en-US"/>
          </a:p>
        </p:txBody>
      </p:sp>
    </p:spTree>
    <p:extLst>
      <p:ext uri="{BB962C8B-B14F-4D97-AF65-F5344CB8AC3E}">
        <p14:creationId xmlns:p14="http://schemas.microsoft.com/office/powerpoint/2010/main" val="2108348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14</a:t>
            </a:fld>
            <a:endParaRPr lang="en-US"/>
          </a:p>
        </p:txBody>
      </p:sp>
    </p:spTree>
    <p:extLst>
      <p:ext uri="{BB962C8B-B14F-4D97-AF65-F5344CB8AC3E}">
        <p14:creationId xmlns:p14="http://schemas.microsoft.com/office/powerpoint/2010/main" val="2108348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get all the</a:t>
            </a:r>
            <a:r>
              <a:rPr lang="en-US" baseline="0" dirty="0" smtClean="0"/>
              <a:t> thanks for health care work</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15</a:t>
            </a:fld>
            <a:endParaRPr lang="en-US"/>
          </a:p>
        </p:txBody>
      </p:sp>
    </p:spTree>
    <p:extLst>
      <p:ext uri="{BB962C8B-B14F-4D97-AF65-F5344CB8AC3E}">
        <p14:creationId xmlns:p14="http://schemas.microsoft.com/office/powerpoint/2010/main" val="1431527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They get</a:t>
            </a:r>
            <a:r>
              <a:rPr lang="en-US" baseline="0" dirty="0" smtClean="0"/>
              <a:t> the thanks because people assume they’re the only ones who have value</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17</a:t>
            </a:fld>
            <a:endParaRPr lang="en-US"/>
          </a:p>
        </p:txBody>
      </p:sp>
    </p:spTree>
    <p:extLst>
      <p:ext uri="{BB962C8B-B14F-4D97-AF65-F5344CB8AC3E}">
        <p14:creationId xmlns:p14="http://schemas.microsoft.com/office/powerpoint/2010/main" val="15997293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tell us if we want</a:t>
            </a:r>
            <a:r>
              <a:rPr lang="en-US" baseline="0" dirty="0" smtClean="0"/>
              <a:t> nurses on television, make a documentary. But nurses do at least half of the work television already finds dramatic, it’s just that the physicians are doing it.</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18</a:t>
            </a:fld>
            <a:endParaRPr lang="en-US"/>
          </a:p>
        </p:txBody>
      </p:sp>
    </p:spTree>
    <p:extLst>
      <p:ext uri="{BB962C8B-B14F-4D97-AF65-F5344CB8AC3E}">
        <p14:creationId xmlns:p14="http://schemas.microsoft.com/office/powerpoint/2010/main" val="3748246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19</a:t>
            </a:fld>
            <a:endParaRPr lang="en-US"/>
          </a:p>
        </p:txBody>
      </p:sp>
    </p:spTree>
    <p:extLst>
      <p:ext uri="{BB962C8B-B14F-4D97-AF65-F5344CB8AC3E}">
        <p14:creationId xmlns:p14="http://schemas.microsoft.com/office/powerpoint/2010/main" val="37482466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22</a:t>
            </a:fld>
            <a:endParaRPr lang="en-US"/>
          </a:p>
        </p:txBody>
      </p:sp>
    </p:spTree>
    <p:extLst>
      <p:ext uri="{BB962C8B-B14F-4D97-AF65-F5344CB8AC3E}">
        <p14:creationId xmlns:p14="http://schemas.microsoft.com/office/powerpoint/2010/main" val="42875255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Actually, they do die when</a:t>
            </a:r>
            <a:r>
              <a:rPr lang="en-US" baseline="0" dirty="0" smtClean="0"/>
              <a:t> nurses aren’t there</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24</a:t>
            </a:fld>
            <a:endParaRPr lang="en-US"/>
          </a:p>
        </p:txBody>
      </p:sp>
    </p:spTree>
    <p:extLst>
      <p:ext uri="{BB962C8B-B14F-4D97-AF65-F5344CB8AC3E}">
        <p14:creationId xmlns:p14="http://schemas.microsoft.com/office/powerpoint/2010/main" val="30789793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People who matter get last names</a:t>
            </a:r>
            <a:r>
              <a:rPr lang="en-US" baseline="0" dirty="0" smtClean="0"/>
              <a:t>. Servants get only first names. </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30</a:t>
            </a:fld>
            <a:endParaRPr lang="en-US"/>
          </a:p>
        </p:txBody>
      </p:sp>
    </p:spTree>
    <p:extLst>
      <p:ext uri="{BB962C8B-B14F-4D97-AF65-F5344CB8AC3E}">
        <p14:creationId xmlns:p14="http://schemas.microsoft.com/office/powerpoint/2010/main" val="14238683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frustrated by the pretty smart people who actually make a difference</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36</a:t>
            </a:fld>
            <a:endParaRPr lang="en-US"/>
          </a:p>
        </p:txBody>
      </p:sp>
    </p:spTree>
    <p:extLst>
      <p:ext uri="{BB962C8B-B14F-4D97-AF65-F5344CB8AC3E}">
        <p14:creationId xmlns:p14="http://schemas.microsoft.com/office/powerpoint/2010/main" val="35917539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39</a:t>
            </a:fld>
            <a:endParaRPr lang="en-US"/>
          </a:p>
        </p:txBody>
      </p:sp>
    </p:spTree>
    <p:extLst>
      <p:ext uri="{BB962C8B-B14F-4D97-AF65-F5344CB8AC3E}">
        <p14:creationId xmlns:p14="http://schemas.microsoft.com/office/powerpoint/2010/main" val="1102024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To provide nursing care</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46</a:t>
            </a:fld>
            <a:endParaRPr lang="en-US"/>
          </a:p>
        </p:txBody>
      </p:sp>
    </p:spTree>
    <p:extLst>
      <p:ext uri="{BB962C8B-B14F-4D97-AF65-F5344CB8AC3E}">
        <p14:creationId xmlns:p14="http://schemas.microsoft.com/office/powerpoint/2010/main" val="581655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talk about</a:t>
            </a:r>
            <a:r>
              <a:rPr lang="en-US" baseline="0" dirty="0" smtClean="0"/>
              <a:t> nursing autonomy. When we first started talking about this 10 years ago, even nursing scholars gave us pushback that nurses were autonomous. At least now nursing academics have embraced it, but it’s a challenge to get nurses in the clinical setting to think, talk and act like they are autonomous professionals.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56</a:t>
            </a:fld>
            <a:endParaRPr lang="en-US"/>
          </a:p>
        </p:txBody>
      </p:sp>
    </p:spTree>
    <p:extLst>
      <p:ext uri="{BB962C8B-B14F-4D97-AF65-F5344CB8AC3E}">
        <p14:creationId xmlns:p14="http://schemas.microsoft.com/office/powerpoint/2010/main" val="4089054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sent our</a:t>
            </a:r>
            <a:r>
              <a:rPr lang="en-US" baseline="0" dirty="0" smtClean="0"/>
              <a:t> analyses to ER for 4 years before they put these words in the show’s mouth. Unfortunately, words mean less than actions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57</a:t>
            </a:fld>
            <a:endParaRPr lang="en-US"/>
          </a:p>
        </p:txBody>
      </p:sp>
    </p:spTree>
    <p:extLst>
      <p:ext uri="{BB962C8B-B14F-4D97-AF65-F5344CB8AC3E}">
        <p14:creationId xmlns:p14="http://schemas.microsoft.com/office/powerpoint/2010/main" val="40890547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Apparently so</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59</a:t>
            </a:fld>
            <a:endParaRPr lang="en-US"/>
          </a:p>
        </p:txBody>
      </p:sp>
    </p:spTree>
    <p:extLst>
      <p:ext uri="{BB962C8B-B14F-4D97-AF65-F5344CB8AC3E}">
        <p14:creationId xmlns:p14="http://schemas.microsoft.com/office/powerpoint/2010/main" val="3500824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 physicians can’t hire fire or supervise nurses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63</a:t>
            </a:fld>
            <a:endParaRPr lang="en-US"/>
          </a:p>
        </p:txBody>
      </p:sp>
    </p:spTree>
    <p:extLst>
      <p:ext uri="{BB962C8B-B14F-4D97-AF65-F5344CB8AC3E}">
        <p14:creationId xmlns:p14="http://schemas.microsoft.com/office/powerpoint/2010/main" val="4840380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have an independent</a:t>
            </a:r>
            <a:r>
              <a:rPr lang="en-US" baseline="0" dirty="0" smtClean="0"/>
              <a:t> legal and ethical duty to the patient to with physicians for a plan of care they think best for the patient. Nurses should take disagreements with physicians to the ethics committee. And aside from any nursing autonomy point, this plotline is an offense to nursing since nurses are almost never promote futilely keeping the patient alive.</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64</a:t>
            </a:fld>
            <a:endParaRPr lang="en-US"/>
          </a:p>
        </p:txBody>
      </p:sp>
    </p:spTree>
    <p:extLst>
      <p:ext uri="{BB962C8B-B14F-4D97-AF65-F5344CB8AC3E}">
        <p14:creationId xmlns:p14="http://schemas.microsoft.com/office/powerpoint/2010/main" val="15722523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Nurses verify that physicians do what they need to do</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70</a:t>
            </a:fld>
            <a:endParaRPr lang="en-US"/>
          </a:p>
        </p:txBody>
      </p:sp>
    </p:spTree>
    <p:extLst>
      <p:ext uri="{BB962C8B-B14F-4D97-AF65-F5344CB8AC3E}">
        <p14:creationId xmlns:p14="http://schemas.microsoft.com/office/powerpoint/2010/main" val="36255066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Arizona’s going away party, don’t bring lousy cupcakes like you would for a party for some nurse who couldn’t keep her knees together</a:t>
            </a:r>
          </a:p>
          <a:p>
            <a:r>
              <a:rPr lang="en-US" dirty="0" err="1" smtClean="0"/>
              <a:t>Ballie</a:t>
            </a:r>
            <a:r>
              <a:rPr lang="en-US" dirty="0" smtClean="0"/>
              <a:t> lecturing nurses who wouldn’t work with Mark Sloane because he loved and left too many of them about not keeping knees together</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78</a:t>
            </a:fld>
            <a:endParaRPr lang="en-US"/>
          </a:p>
        </p:txBody>
      </p:sp>
    </p:spTree>
    <p:extLst>
      <p:ext uri="{BB962C8B-B14F-4D97-AF65-F5344CB8AC3E}">
        <p14:creationId xmlns:p14="http://schemas.microsoft.com/office/powerpoint/2010/main" val="38832547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i="1" dirty="0" smtClean="0"/>
              <a:t>Desperate Housewives </a:t>
            </a:r>
            <a:r>
              <a:rPr lang="en-US" dirty="0" smtClean="0"/>
              <a:t>dressed up as naughty nurse to apply lotion to husband to treat case of pubic lice she had given him.</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79</a:t>
            </a:fld>
            <a:endParaRPr lang="en-US"/>
          </a:p>
        </p:txBody>
      </p:sp>
    </p:spTree>
    <p:extLst>
      <p:ext uri="{BB962C8B-B14F-4D97-AF65-F5344CB8AC3E}">
        <p14:creationId xmlns:p14="http://schemas.microsoft.com/office/powerpoint/2010/main" val="2179199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updated naughty</a:t>
            </a:r>
            <a:r>
              <a:rPr lang="en-US" baseline="0" dirty="0" smtClean="0"/>
              <a:t> nurse: </a:t>
            </a:r>
            <a:r>
              <a:rPr lang="en-US" dirty="0" smtClean="0"/>
              <a:t>Nurses exist to have relationships exclusively with physicians. </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88</a:t>
            </a:fld>
            <a:endParaRPr lang="en-US"/>
          </a:p>
        </p:txBody>
      </p:sp>
    </p:spTree>
    <p:extLst>
      <p:ext uri="{BB962C8B-B14F-4D97-AF65-F5344CB8AC3E}">
        <p14:creationId xmlns:p14="http://schemas.microsoft.com/office/powerpoint/2010/main" val="1429699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89</a:t>
            </a:fld>
            <a:endParaRPr lang="en-US"/>
          </a:p>
        </p:txBody>
      </p:sp>
    </p:spTree>
    <p:extLst>
      <p:ext uri="{BB962C8B-B14F-4D97-AF65-F5344CB8AC3E}">
        <p14:creationId xmlns:p14="http://schemas.microsoft.com/office/powerpoint/2010/main" val="27708462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 ran another show called “The Spice of Life” about 5 days</a:t>
            </a:r>
            <a:r>
              <a:rPr lang="en-US" baseline="0" dirty="0" smtClean="0"/>
              <a:t> after we started our letter-writing campaign. It wasn’t until we got the Associated Press to cover the story and it went global that he issued a half-hearted apology and now has the first nurse blogger on his website (among many physicians) and he’s had at least one nurse display her expertise on the show</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90</a:t>
            </a:fld>
            <a:endParaRPr lang="en-US"/>
          </a:p>
        </p:txBody>
      </p:sp>
    </p:spTree>
    <p:extLst>
      <p:ext uri="{BB962C8B-B14F-4D97-AF65-F5344CB8AC3E}">
        <p14:creationId xmlns:p14="http://schemas.microsoft.com/office/powerpoint/2010/main" val="2770846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91</a:t>
            </a:fld>
            <a:endParaRPr lang="en-US"/>
          </a:p>
        </p:txBody>
      </p:sp>
    </p:spTree>
    <p:extLst>
      <p:ext uri="{BB962C8B-B14F-4D97-AF65-F5344CB8AC3E}">
        <p14:creationId xmlns:p14="http://schemas.microsoft.com/office/powerpoint/2010/main" val="277084626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Patient wanted nurse fired for refusal to perform sex act on patient. Jokes are how derogatory stereotypes</a:t>
            </a:r>
            <a:r>
              <a:rPr lang="en-US" baseline="0" dirty="0" smtClean="0"/>
              <a:t> are spread about a lot of groups. Demoralizes practicing and potential nurses, suggests it’s nurses’ jobs to provide sex, contributes to sexual harassment in the workplace and discourages self-respecting people, especially  men, from coming into nursing.</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93</a:t>
            </a:fld>
            <a:endParaRPr lang="en-US"/>
          </a:p>
        </p:txBody>
      </p:sp>
    </p:spTree>
    <p:extLst>
      <p:ext uri="{BB962C8B-B14F-4D97-AF65-F5344CB8AC3E}">
        <p14:creationId xmlns:p14="http://schemas.microsoft.com/office/powerpoint/2010/main" val="24277176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Carping old nurse knows</a:t>
            </a:r>
            <a:r>
              <a:rPr lang="en-US" baseline="0" dirty="0" smtClean="0"/>
              <a:t> nothing. Grey’s Anatomy’s pretty young smart women want nothing more than to differentiate themselves from nurses. To the show, nurses belong in the dustbin of history and to the extent nurses do appear on the show, it’s to contrast with the physicians to show just how far they’ve come, baby.</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95</a:t>
            </a:fld>
            <a:endParaRPr lang="en-US"/>
          </a:p>
        </p:txBody>
      </p:sp>
    </p:spTree>
    <p:extLst>
      <p:ext uri="{BB962C8B-B14F-4D97-AF65-F5344CB8AC3E}">
        <p14:creationId xmlns:p14="http://schemas.microsoft.com/office/powerpoint/2010/main" val="29892530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Carping old nurse knows</a:t>
            </a:r>
            <a:r>
              <a:rPr lang="en-US" baseline="0" dirty="0" smtClean="0"/>
              <a:t> nothing. Grey’s Anatomy’s pretty young smart women want nothing more than to differentiate themselves from nurses. To the show, nurses belong in the dustbin of history and to the extent nurses do appear on the show, it’s to contrast with the physicians to show just how far they’ve come, baby.</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96</a:t>
            </a:fld>
            <a:endParaRPr lang="en-US"/>
          </a:p>
        </p:txBody>
      </p:sp>
    </p:spTree>
    <p:extLst>
      <p:ext uri="{BB962C8B-B14F-4D97-AF65-F5344CB8AC3E}">
        <p14:creationId xmlns:p14="http://schemas.microsoft.com/office/powerpoint/2010/main" val="29892530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Are the lives nurses save somehow</a:t>
            </a:r>
            <a:r>
              <a:rPr lang="en-US" baseline="0" dirty="0" smtClean="0"/>
              <a:t> of lesser value than the lives physicians save?</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97</a:t>
            </a:fld>
            <a:endParaRPr lang="en-US"/>
          </a:p>
        </p:txBody>
      </p:sp>
    </p:spTree>
    <p:extLst>
      <p:ext uri="{BB962C8B-B14F-4D97-AF65-F5344CB8AC3E}">
        <p14:creationId xmlns:p14="http://schemas.microsoft.com/office/powerpoint/2010/main" val="14206820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Dell, end UCLA med school, also pretending to be a physician </a:t>
            </a:r>
          </a:p>
          <a:p>
            <a:pPr marL="0" indent="0">
              <a:buNone/>
            </a:pPr>
            <a:r>
              <a:rPr lang="en-US" dirty="0" smtClean="0"/>
              <a:t>Ray on </a:t>
            </a:r>
            <a:r>
              <a:rPr lang="en-US" i="1" dirty="0" err="1" smtClean="0"/>
              <a:t>HawthoRNe</a:t>
            </a:r>
            <a:r>
              <a:rPr lang="en-US" dirty="0" smtClean="0"/>
              <a:t> did badly on MCATs</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98</a:t>
            </a:fld>
            <a:endParaRPr lang="en-US"/>
          </a:p>
        </p:txBody>
      </p:sp>
    </p:spTree>
    <p:extLst>
      <p:ext uri="{BB962C8B-B14F-4D97-AF65-F5344CB8AC3E}">
        <p14:creationId xmlns:p14="http://schemas.microsoft.com/office/powerpoint/2010/main" val="109747067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I’m certainly happy to have gay or straight</a:t>
            </a:r>
            <a:r>
              <a:rPr lang="en-US" baseline="0" dirty="0" smtClean="0"/>
              <a:t> men in nursing, we have to find  away to invite the straight men in.</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99</a:t>
            </a:fld>
            <a:endParaRPr lang="en-US"/>
          </a:p>
        </p:txBody>
      </p:sp>
    </p:spTree>
    <p:extLst>
      <p:ext uri="{BB962C8B-B14F-4D97-AF65-F5344CB8AC3E}">
        <p14:creationId xmlns:p14="http://schemas.microsoft.com/office/powerpoint/2010/main" val="22505076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Dell, end UCLA med school, also pretending to be a physician </a:t>
            </a:r>
          </a:p>
          <a:p>
            <a:pPr marL="0" indent="0">
              <a:buNone/>
            </a:pPr>
            <a:r>
              <a:rPr lang="en-US" dirty="0" smtClean="0"/>
              <a:t>Ray on </a:t>
            </a:r>
            <a:r>
              <a:rPr lang="en-US" i="1" dirty="0" err="1" smtClean="0"/>
              <a:t>HawthoRNe</a:t>
            </a:r>
            <a:r>
              <a:rPr lang="en-US" dirty="0" smtClean="0"/>
              <a:t> did badly on MCATs</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100</a:t>
            </a:fld>
            <a:endParaRPr lang="en-US"/>
          </a:p>
        </p:txBody>
      </p:sp>
    </p:spTree>
    <p:extLst>
      <p:ext uri="{BB962C8B-B14F-4D97-AF65-F5344CB8AC3E}">
        <p14:creationId xmlns:p14="http://schemas.microsoft.com/office/powerpoint/2010/main" val="10974706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Even EMTs get more  respect</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101</a:t>
            </a:fld>
            <a:endParaRPr lang="en-US"/>
          </a:p>
        </p:txBody>
      </p:sp>
    </p:spTree>
    <p:extLst>
      <p:ext uri="{BB962C8B-B14F-4D97-AF65-F5344CB8AC3E}">
        <p14:creationId xmlns:p14="http://schemas.microsoft.com/office/powerpoint/2010/main" val="109747067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Rizzoli &amp; Isles presented a male nurse wanted to become a stay at home dad and give up his job, The </a:t>
            </a:r>
            <a:r>
              <a:rPr lang="en-US" dirty="0" err="1" smtClean="0"/>
              <a:t>mockable</a:t>
            </a:r>
            <a:r>
              <a:rPr lang="en-US" baseline="0" dirty="0" smtClean="0"/>
              <a:t> receptionist and </a:t>
            </a:r>
            <a:r>
              <a:rPr lang="en-US" baseline="0" dirty="0" err="1" smtClean="0"/>
              <a:t>midwif</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102</a:t>
            </a:fld>
            <a:endParaRPr lang="en-US"/>
          </a:p>
        </p:txBody>
      </p:sp>
    </p:spTree>
    <p:extLst>
      <p:ext uri="{BB962C8B-B14F-4D97-AF65-F5344CB8AC3E}">
        <p14:creationId xmlns:p14="http://schemas.microsoft.com/office/powerpoint/2010/main" val="22505076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mtClean="0"/>
              <a:t>assistant</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103</a:t>
            </a:fld>
            <a:endParaRPr lang="en-US"/>
          </a:p>
        </p:txBody>
      </p:sp>
    </p:spTree>
    <p:extLst>
      <p:ext uri="{BB962C8B-B14F-4D97-AF65-F5344CB8AC3E}">
        <p14:creationId xmlns:p14="http://schemas.microsoft.com/office/powerpoint/2010/main" val="225050765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mtClean="0"/>
              <a:t>assistant</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104</a:t>
            </a:fld>
            <a:endParaRPr lang="en-US"/>
          </a:p>
        </p:txBody>
      </p:sp>
    </p:spTree>
    <p:extLst>
      <p:ext uri="{BB962C8B-B14F-4D97-AF65-F5344CB8AC3E}">
        <p14:creationId xmlns:p14="http://schemas.microsoft.com/office/powerpoint/2010/main" val="22505076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mtClean="0"/>
              <a:t>assistant</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105</a:t>
            </a:fld>
            <a:endParaRPr lang="en-US"/>
          </a:p>
        </p:txBody>
      </p:sp>
    </p:spTree>
    <p:extLst>
      <p:ext uri="{BB962C8B-B14F-4D97-AF65-F5344CB8AC3E}">
        <p14:creationId xmlns:p14="http://schemas.microsoft.com/office/powerpoint/2010/main" val="22505076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Went from determined</a:t>
            </a:r>
            <a:r>
              <a:rPr lang="en-US" baseline="0" dirty="0" smtClean="0"/>
              <a:t> fighter, to 9</a:t>
            </a:r>
            <a:r>
              <a:rPr lang="en-US" baseline="30000" dirty="0" smtClean="0"/>
              <a:t>th</a:t>
            </a:r>
            <a:r>
              <a:rPr lang="en-US" baseline="0" dirty="0" smtClean="0"/>
              <a:t> place finisher, to respected nurse manager</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106</a:t>
            </a:fld>
            <a:endParaRPr lang="en-US"/>
          </a:p>
        </p:txBody>
      </p:sp>
    </p:spTree>
    <p:extLst>
      <p:ext uri="{BB962C8B-B14F-4D97-AF65-F5344CB8AC3E}">
        <p14:creationId xmlns:p14="http://schemas.microsoft.com/office/powerpoint/2010/main" val="3219827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Women look all that more powerful when they</a:t>
            </a:r>
            <a:r>
              <a:rPr lang="en-US" baseline="0" dirty="0" smtClean="0"/>
              <a:t> have someone else to boss around</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A7D9D34-599B-344F-BA5D-5E40B47DC258}" type="slidenum">
              <a:rPr lang="en-US" smtClean="0"/>
              <a:t>107</a:t>
            </a:fld>
            <a:endParaRPr lang="en-US"/>
          </a:p>
        </p:txBody>
      </p:sp>
    </p:spTree>
    <p:extLst>
      <p:ext uri="{BB962C8B-B14F-4D97-AF65-F5344CB8AC3E}">
        <p14:creationId xmlns:p14="http://schemas.microsoft.com/office/powerpoint/2010/main" val="108170601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Stronger the person you’re bossing around, the stronger</a:t>
            </a:r>
            <a:r>
              <a:rPr lang="en-US" baseline="0" dirty="0" smtClean="0"/>
              <a:t> it makes you look. Problem is that nurses are autonomous professionals and no one rightfully bosses us around.</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108</a:t>
            </a:fld>
            <a:endParaRPr lang="en-US"/>
          </a:p>
        </p:txBody>
      </p:sp>
    </p:spTree>
    <p:extLst>
      <p:ext uri="{BB962C8B-B14F-4D97-AF65-F5344CB8AC3E}">
        <p14:creationId xmlns:p14="http://schemas.microsoft.com/office/powerpoint/2010/main" val="108170601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Live</a:t>
            </a:r>
            <a:r>
              <a:rPr lang="en-US" baseline="0" dirty="0" smtClean="0"/>
              <a:t> in heaven</a:t>
            </a:r>
          </a:p>
          <a:p>
            <a:r>
              <a:rPr lang="en-US" baseline="0" dirty="0" smtClean="0"/>
              <a:t>Perfect care of patients, never stop for a break, and frankly, a little intimidating, so scared to see how you actually save lives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111</a:t>
            </a:fld>
            <a:endParaRPr lang="en-US"/>
          </a:p>
        </p:txBody>
      </p:sp>
    </p:spTree>
    <p:extLst>
      <p:ext uri="{BB962C8B-B14F-4D97-AF65-F5344CB8AC3E}">
        <p14:creationId xmlns:p14="http://schemas.microsoft.com/office/powerpoint/2010/main" val="34717409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Regis heart surgery, Kelly his naughty nurse</a:t>
            </a:r>
          </a:p>
          <a:p>
            <a:r>
              <a:rPr lang="en-US" dirty="0" smtClean="0"/>
              <a:t>Dr. Phil making amends, delivering unskilled angel-oriented praise</a:t>
            </a:r>
          </a:p>
          <a:p>
            <a:r>
              <a:rPr lang="en-US" dirty="0" smtClean="0"/>
              <a:t>Attending physician Mark Sloane praises nurses as "helpful," "smart," and "already good at their jobs.”</a:t>
            </a:r>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112</a:t>
            </a:fld>
            <a:endParaRPr lang="en-US"/>
          </a:p>
        </p:txBody>
      </p:sp>
    </p:spTree>
    <p:extLst>
      <p:ext uri="{BB962C8B-B14F-4D97-AF65-F5344CB8AC3E}">
        <p14:creationId xmlns:p14="http://schemas.microsoft.com/office/powerpoint/2010/main" val="34717409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How did they get that way?</a:t>
            </a:r>
            <a:r>
              <a:rPr lang="en-US" baseline="0" dirty="0" smtClean="0"/>
              <a:t> Do they go to school? Do nurses talk with and teach each other? You’d never know watching Grey’s</a:t>
            </a:r>
            <a:endParaRPr lang="en-US" dirty="0" smtClean="0"/>
          </a:p>
          <a:p>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113</a:t>
            </a:fld>
            <a:endParaRPr lang="en-US"/>
          </a:p>
        </p:txBody>
      </p:sp>
    </p:spTree>
    <p:extLst>
      <p:ext uri="{BB962C8B-B14F-4D97-AF65-F5344CB8AC3E}">
        <p14:creationId xmlns:p14="http://schemas.microsoft.com/office/powerpoint/2010/main" val="336261965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Brazilian professor</a:t>
            </a:r>
            <a:r>
              <a:rPr lang="en-US" baseline="0" dirty="0" smtClean="0"/>
              <a:t>. It is our civic duty to stop sending damaging images about nurses to the rest of the world</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120</a:t>
            </a:fld>
            <a:endParaRPr lang="en-US"/>
          </a:p>
        </p:txBody>
      </p:sp>
    </p:spTree>
    <p:extLst>
      <p:ext uri="{BB962C8B-B14F-4D97-AF65-F5344CB8AC3E}">
        <p14:creationId xmlns:p14="http://schemas.microsoft.com/office/powerpoint/2010/main" val="370809955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Fighting against negative images of gay people for decades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131</a:t>
            </a:fld>
            <a:endParaRPr lang="en-US"/>
          </a:p>
        </p:txBody>
      </p:sp>
    </p:spTree>
    <p:extLst>
      <p:ext uri="{BB962C8B-B14F-4D97-AF65-F5344CB8AC3E}">
        <p14:creationId xmlns:p14="http://schemas.microsoft.com/office/powerpoint/2010/main" val="39362578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Gay marriage efforts</a:t>
            </a:r>
            <a:r>
              <a:rPr lang="en-US" baseline="0" dirty="0" smtClean="0"/>
              <a:t> across many states have been successful because people are more open to gay people now, in large part because of the images we see in the media.</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132</a:t>
            </a:fld>
            <a:endParaRPr lang="en-US"/>
          </a:p>
        </p:txBody>
      </p:sp>
    </p:spTree>
    <p:extLst>
      <p:ext uri="{BB962C8B-B14F-4D97-AF65-F5344CB8AC3E}">
        <p14:creationId xmlns:p14="http://schemas.microsoft.com/office/powerpoint/2010/main" val="128722403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Gay marriage efforts</a:t>
            </a:r>
            <a:r>
              <a:rPr lang="en-US" baseline="0" dirty="0" smtClean="0"/>
              <a:t> across many states have been successful because people are more open to gay people now, in large part because of the images we see in the media.</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133</a:t>
            </a:fld>
            <a:endParaRPr lang="en-US"/>
          </a:p>
        </p:txBody>
      </p:sp>
    </p:spTree>
    <p:extLst>
      <p:ext uri="{BB962C8B-B14F-4D97-AF65-F5344CB8AC3E}">
        <p14:creationId xmlns:p14="http://schemas.microsoft.com/office/powerpoint/2010/main" val="128722403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do</a:t>
            </a:r>
            <a:r>
              <a:rPr lang="en-US" baseline="0" dirty="0" smtClean="0"/>
              <a:t> we need to do?</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135</a:t>
            </a:fld>
            <a:endParaRPr lang="en-US"/>
          </a:p>
        </p:txBody>
      </p:sp>
    </p:spTree>
    <p:extLst>
      <p:ext uri="{BB962C8B-B14F-4D97-AF65-F5344CB8AC3E}">
        <p14:creationId xmlns:p14="http://schemas.microsoft.com/office/powerpoint/2010/main" val="111847120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nice to tell stories</a:t>
            </a:r>
            <a:r>
              <a:rPr lang="en-US" baseline="0" dirty="0" smtClean="0"/>
              <a:t> about health care, it would kill you to try to teach people something about the value of nursing while you’re doing it.</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140</a:t>
            </a:fld>
            <a:endParaRPr lang="en-US"/>
          </a:p>
        </p:txBody>
      </p:sp>
    </p:spTree>
    <p:extLst>
      <p:ext uri="{BB962C8B-B14F-4D97-AF65-F5344CB8AC3E}">
        <p14:creationId xmlns:p14="http://schemas.microsoft.com/office/powerpoint/2010/main" val="324253549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often feel like the </a:t>
            </a:r>
            <a:r>
              <a:rPr lang="en-US" dirty="0" err="1" smtClean="0"/>
              <a:t>Lorax</a:t>
            </a:r>
            <a:r>
              <a:rPr lang="en-US" dirty="0" smtClean="0"/>
              <a:t>.</a:t>
            </a:r>
            <a:r>
              <a:rPr lang="en-US" baseline="0" dirty="0" smtClean="0"/>
              <a:t> I speak for the nurses because the nurses have no tongues.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143</a:t>
            </a:fld>
            <a:endParaRPr lang="en-US"/>
          </a:p>
        </p:txBody>
      </p:sp>
    </p:spTree>
    <p:extLst>
      <p:ext uri="{BB962C8B-B14F-4D97-AF65-F5344CB8AC3E}">
        <p14:creationId xmlns:p14="http://schemas.microsoft.com/office/powerpoint/2010/main" val="11664978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often feel like the </a:t>
            </a:r>
            <a:r>
              <a:rPr lang="en-US" dirty="0" err="1" smtClean="0"/>
              <a:t>Lorax</a:t>
            </a:r>
            <a:r>
              <a:rPr lang="en-US" dirty="0" smtClean="0"/>
              <a:t>.</a:t>
            </a:r>
            <a:r>
              <a:rPr lang="en-US" baseline="0" dirty="0" smtClean="0"/>
              <a:t> I speak for the nurses because the nurses have no tongues.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145</a:t>
            </a:fld>
            <a:endParaRPr lang="en-US"/>
          </a:p>
        </p:txBody>
      </p:sp>
    </p:spTree>
    <p:extLst>
      <p:ext uri="{BB962C8B-B14F-4D97-AF65-F5344CB8AC3E}">
        <p14:creationId xmlns:p14="http://schemas.microsoft.com/office/powerpoint/2010/main" val="116649783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Educate the public that nurses save lives</a:t>
            </a:r>
            <a:endParaRPr lang="en-US" dirty="0"/>
          </a:p>
        </p:txBody>
      </p:sp>
      <p:sp>
        <p:nvSpPr>
          <p:cNvPr id="4" name="Slide Number Placeholder 3"/>
          <p:cNvSpPr>
            <a:spLocks noGrp="1"/>
          </p:cNvSpPr>
          <p:nvPr>
            <p:ph type="sldNum" sz="quarter" idx="10"/>
          </p:nvPr>
        </p:nvSpPr>
        <p:spPr/>
        <p:txBody>
          <a:bodyPr/>
          <a:lstStyle/>
          <a:p>
            <a:fld id="{AA7D9D34-599B-344F-BA5D-5E40B47DC258}" type="slidenum">
              <a:rPr lang="en-US" smtClean="0"/>
              <a:t>146</a:t>
            </a:fld>
            <a:endParaRPr lang="en-US"/>
          </a:p>
        </p:txBody>
      </p:sp>
    </p:spTree>
    <p:extLst>
      <p:ext uri="{BB962C8B-B14F-4D97-AF65-F5344CB8AC3E}">
        <p14:creationId xmlns:p14="http://schemas.microsoft.com/office/powerpoint/2010/main" val="4158804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36636D-D922-432D-A958-524484B5923D}"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pPr/>
              <a:t>5/31/11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pPr/>
              <a:t>5/31/11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5/31/11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5/31/11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5/31/11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1430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6636D-D922-432D-A958-524484B5923D}" type="datetimeFigureOut">
              <a:rPr lang="en-US" smtClean="0"/>
              <a:pPr/>
              <a:t>5/31/11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28FB93-0A08-4E7D-8E63-9EFA29F1E093}"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 Id="rId3" Type="http://schemas.openxmlformats.org/officeDocument/2006/relationships/image" Target="../media/image1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2.png"/><Relationship Id="rId3" Type="http://schemas.openxmlformats.org/officeDocument/2006/relationships/image" Target="../media/image23.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 Id="rId3" Type="http://schemas.openxmlformats.org/officeDocument/2006/relationships/image" Target="../media/image2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 Id="rId3" Type="http://schemas.openxmlformats.org/officeDocument/2006/relationships/image" Target="../media/image27.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8.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9.png"/><Relationship Id="rId4" Type="http://schemas.openxmlformats.org/officeDocument/2006/relationships/image" Target="../media/image30.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1.png"/></Relationships>
</file>

<file path=ppt/slides/_rels/slide64.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png"/><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emf"/></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emf"/></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emf"/></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7.png"/><Relationship Id="rId4"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1.png"/><Relationship Id="rId3" Type="http://schemas.openxmlformats.org/officeDocument/2006/relationships/image" Target="../media/image42.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5.png"/><Relationship Id="rId1" Type="http://schemas.microsoft.com/office/2007/relationships/media" Target="../media/media1.mov"/><Relationship Id="rId2" Type="http://schemas.openxmlformats.org/officeDocument/2006/relationships/video" Target="../media/media1.mov"/></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6.png"/><Relationship Id="rId3" Type="http://schemas.openxmlformats.org/officeDocument/2006/relationships/image" Target="../media/image47.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png"/><Relationship Id="rId3" Type="http://schemas.openxmlformats.org/officeDocument/2006/relationships/image" Target="../media/image49.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0.png"/><Relationship Id="rId3" Type="http://schemas.openxmlformats.org/officeDocument/2006/relationships/image" Target="../media/image51.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90.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54.emf"/></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55.emf"/></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56.png"/><Relationship Id="rId4" Type="http://schemas.openxmlformats.org/officeDocument/2006/relationships/image" Target="../media/image57.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96.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101.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62.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63.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6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65.emf"/></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66.emf"/></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67.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68.png"/><Relationship Id="rId1" Type="http://schemas.microsoft.com/office/2007/relationships/media" Target="../media/media2.mov"/><Relationship Id="rId2" Type="http://schemas.openxmlformats.org/officeDocument/2006/relationships/video" Target="../media/media2.mov"/></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png"/><Relationship Id="rId3" Type="http://schemas.openxmlformats.org/officeDocument/2006/relationships/image" Target="../media/image7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png"/><Relationship Id="rId3" Type="http://schemas.openxmlformats.org/officeDocument/2006/relationships/image" Target="../media/image73.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pn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6.pn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7.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9.pn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pn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82.png"/></Relationships>
</file>

<file path=ppt/slides/_rels/slide132.xml.rels><?xml version="1.0" encoding="UTF-8" standalone="yes"?>
<Relationships xmlns="http://schemas.openxmlformats.org/package/2006/relationships"><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133.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87.png"/><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88.png"/><Relationship Id="rId5" Type="http://schemas.openxmlformats.org/officeDocument/2006/relationships/image" Target="../media/image89.png"/><Relationship Id="rId1" Type="http://schemas.microsoft.com/office/2007/relationships/media" Target="../media/media3.mov"/><Relationship Id="rId2" Type="http://schemas.openxmlformats.org/officeDocument/2006/relationships/video" Target="../media/media3.mov"/></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90.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91.pn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2.png"/><Relationship Id="rId3" Type="http://schemas.openxmlformats.org/officeDocument/2006/relationships/image" Target="../media/image93.pn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4.png"/><Relationship Id="rId3" Type="http://schemas.openxmlformats.org/officeDocument/2006/relationships/image" Target="../media/image95.pn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6.png"/><Relationship Id="rId3" Type="http://schemas.openxmlformats.org/officeDocument/2006/relationships/image" Target="../media/image97.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8.png"/><Relationship Id="rId3" Type="http://schemas.openxmlformats.org/officeDocument/2006/relationships/image" Target="../media/image99.pn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0.png"/><Relationship Id="rId3" Type="http://schemas.openxmlformats.org/officeDocument/2006/relationships/image" Target="../media/image101.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2.png"/><Relationship Id="rId3" Type="http://schemas.openxmlformats.org/officeDocument/2006/relationships/image" Target="../media/image103.png"/></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4.png"/><Relationship Id="rId3" Type="http://schemas.openxmlformats.org/officeDocument/2006/relationships/image" Target="../media/image105.pn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386"/>
            <a:ext cx="7772400" cy="2456597"/>
          </a:xfrm>
        </p:spPr>
        <p:txBody>
          <a:bodyPr>
            <a:normAutofit/>
          </a:bodyPr>
          <a:lstStyle/>
          <a:p>
            <a:r>
              <a:rPr lang="en-US" b="1" i="1" dirty="0" smtClean="0"/>
              <a:t>The Image of Nursing</a:t>
            </a:r>
            <a:endParaRPr lang="en-US" dirty="0"/>
          </a:p>
        </p:txBody>
      </p:sp>
      <p:sp>
        <p:nvSpPr>
          <p:cNvPr id="3" name="Subtitle 2"/>
          <p:cNvSpPr>
            <a:spLocks noGrp="1"/>
          </p:cNvSpPr>
          <p:nvPr>
            <p:ph type="subTitle" idx="1"/>
          </p:nvPr>
        </p:nvSpPr>
        <p:spPr>
          <a:xfrm>
            <a:off x="1371600" y="2785730"/>
            <a:ext cx="6400800" cy="3125596"/>
          </a:xfrm>
        </p:spPr>
        <p:txBody>
          <a:bodyPr>
            <a:normAutofit/>
          </a:bodyPr>
          <a:lstStyle/>
          <a:p>
            <a:r>
              <a:rPr lang="en-US" dirty="0" smtClean="0"/>
              <a:t>Sandy Summers, RN, MSN, MPH</a:t>
            </a:r>
          </a:p>
          <a:p>
            <a:r>
              <a:rPr lang="en-US" dirty="0" smtClean="0"/>
              <a:t>Founder, Executive Director</a:t>
            </a:r>
          </a:p>
          <a:p>
            <a:pPr>
              <a:lnSpc>
                <a:spcPct val="110000"/>
              </a:lnSpc>
              <a:spcBef>
                <a:spcPts val="0"/>
              </a:spcBef>
              <a:spcAft>
                <a:spcPts val="1200"/>
              </a:spcAft>
            </a:pPr>
            <a:r>
              <a:rPr lang="en-US" dirty="0" smtClean="0"/>
              <a:t>The Truth About Nursing</a:t>
            </a:r>
          </a:p>
          <a:p>
            <a:pPr>
              <a:lnSpc>
                <a:spcPct val="110000"/>
              </a:lnSpc>
            </a:pPr>
            <a:r>
              <a:rPr lang="en-US" dirty="0" smtClean="0"/>
              <a:t>Co-author, </a:t>
            </a:r>
            <a:r>
              <a:rPr lang="en-US" i="1" dirty="0" smtClean="0"/>
              <a:t>Saving Lives: Why the Media’s Portrayal of Nurses Puts Us All At Risk</a:t>
            </a:r>
            <a:endParaRPr lang="en-US" i="1" dirty="0"/>
          </a:p>
        </p:txBody>
      </p:sp>
    </p:spTree>
    <p:extLst>
      <p:ext uri="{BB962C8B-B14F-4D97-AF65-F5344CB8AC3E}">
        <p14:creationId xmlns:p14="http://schemas.microsoft.com/office/powerpoint/2010/main" val="747713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Gap</a:t>
            </a:r>
            <a:endParaRPr lang="en-US" dirty="0"/>
          </a:p>
        </p:txBody>
      </p:sp>
      <p:sp>
        <p:nvSpPr>
          <p:cNvPr id="3" name="Content Placeholder 2"/>
          <p:cNvSpPr>
            <a:spLocks noGrp="1"/>
          </p:cNvSpPr>
          <p:nvPr>
            <p:ph idx="1"/>
          </p:nvPr>
        </p:nvSpPr>
        <p:spPr>
          <a:xfrm>
            <a:off x="457200" y="5537200"/>
            <a:ext cx="8229600" cy="1028700"/>
          </a:xfrm>
        </p:spPr>
        <p:txBody>
          <a:bodyPr>
            <a:normAutofit lnSpcReduction="10000"/>
          </a:bodyPr>
          <a:lstStyle/>
          <a:p>
            <a:pPr marL="0" indent="0" algn="ctr">
              <a:lnSpc>
                <a:spcPct val="100000"/>
              </a:lnSpc>
              <a:buNone/>
            </a:pPr>
            <a:r>
              <a:rPr lang="en-US" dirty="0" smtClean="0"/>
              <a:t>There </a:t>
            </a:r>
            <a:r>
              <a:rPr lang="en-US" dirty="0"/>
              <a:t>is a </a:t>
            </a:r>
            <a:r>
              <a:rPr lang="en-US" dirty="0" smtClean="0"/>
              <a:t>vast </a:t>
            </a:r>
            <a:r>
              <a:rPr lang="en-US" dirty="0"/>
              <a:t>gap between what </a:t>
            </a:r>
            <a:r>
              <a:rPr lang="en-US" dirty="0" smtClean="0"/>
              <a:t>nurses really </a:t>
            </a:r>
            <a:r>
              <a:rPr lang="en-US" dirty="0"/>
              <a:t>do </a:t>
            </a:r>
            <a:r>
              <a:rPr lang="en-US" dirty="0" smtClean="0"/>
              <a:t>and what </a:t>
            </a:r>
            <a:r>
              <a:rPr lang="en-US" dirty="0"/>
              <a:t>the public thinks they </a:t>
            </a:r>
            <a:r>
              <a:rPr lang="en-US" dirty="0" smtClean="0"/>
              <a:t>do</a:t>
            </a:r>
            <a:endParaRPr lang="en-US" dirty="0"/>
          </a:p>
        </p:txBody>
      </p:sp>
      <p:pic>
        <p:nvPicPr>
          <p:cNvPr id="5" name="Picture 4"/>
          <p:cNvPicPr>
            <a:picLocks noChangeAspect="1"/>
          </p:cNvPicPr>
          <p:nvPr/>
        </p:nvPicPr>
        <p:blipFill>
          <a:blip r:embed="rId2"/>
          <a:stretch>
            <a:fillRect/>
          </a:stretch>
        </p:blipFill>
        <p:spPr>
          <a:xfrm>
            <a:off x="584200" y="0"/>
            <a:ext cx="7950200" cy="5300133"/>
          </a:xfrm>
          <a:prstGeom prst="rect">
            <a:avLst/>
          </a:prstGeom>
        </p:spPr>
      </p:pic>
    </p:spTree>
    <p:extLst>
      <p:ext uri="{BB962C8B-B14F-4D97-AF65-F5344CB8AC3E}">
        <p14:creationId xmlns:p14="http://schemas.microsoft.com/office/powerpoint/2010/main" val="5958110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Univ. of Michigan study</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24% of people put “</a:t>
            </a:r>
            <a:r>
              <a:rPr lang="en-US" dirty="0"/>
              <a:t>some trust” in information provided by celebrities such </a:t>
            </a:r>
            <a:r>
              <a:rPr lang="en-US" dirty="0" smtClean="0"/>
              <a:t>as Playboy Bunny Jenny </a:t>
            </a:r>
            <a:r>
              <a:rPr lang="en-US" dirty="0"/>
              <a:t>McCarthy about the safety of vaccines</a:t>
            </a:r>
          </a:p>
          <a:p>
            <a:endParaRPr lang="en-US" dirty="0" smtClean="0"/>
          </a:p>
          <a:p>
            <a:pPr marL="0" indent="0">
              <a:buNone/>
            </a:pPr>
            <a:r>
              <a:rPr lang="en-US" sz="2400" dirty="0" smtClean="0"/>
              <a:t> </a:t>
            </a:r>
            <a:r>
              <a:rPr lang="en-US" sz="2400" dirty="0"/>
              <a:t>http://</a:t>
            </a:r>
            <a:r>
              <a:rPr lang="en-US" sz="2400" dirty="0" err="1"/>
              <a:t>tinyurl.com</a:t>
            </a:r>
            <a:r>
              <a:rPr lang="en-US" sz="2400" dirty="0"/>
              <a:t>/</a:t>
            </a:r>
            <a:r>
              <a:rPr lang="en-US" sz="2400" dirty="0" smtClean="0"/>
              <a:t>5vzbrka</a:t>
            </a:r>
          </a:p>
          <a:p>
            <a:pPr marL="0" indent="0">
              <a:buNone/>
            </a:pPr>
            <a:r>
              <a:rPr lang="en-US" dirty="0" smtClean="0"/>
              <a:t>April </a:t>
            </a:r>
            <a:r>
              <a:rPr lang="en-US" dirty="0"/>
              <a:t>26, </a:t>
            </a:r>
            <a:r>
              <a:rPr lang="en-US" dirty="0" smtClean="0"/>
              <a:t>2011 </a:t>
            </a:r>
            <a:r>
              <a:rPr lang="en-US" i="1" dirty="0" smtClean="0"/>
              <a:t>TIME</a:t>
            </a:r>
            <a:r>
              <a:rPr lang="en-US" dirty="0" smtClean="0"/>
              <a:t> magazine</a:t>
            </a:r>
            <a:endParaRPr lang="en-US" dirty="0"/>
          </a:p>
        </p:txBody>
      </p:sp>
    </p:spTree>
    <p:extLst>
      <p:ext uri="{BB962C8B-B14F-4D97-AF65-F5344CB8AC3E}">
        <p14:creationId xmlns:p14="http://schemas.microsoft.com/office/powerpoint/2010/main" val="6991146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JWT Communications study</a:t>
            </a:r>
            <a:endParaRPr lang="en-US" dirty="0"/>
          </a:p>
        </p:txBody>
      </p:sp>
      <p:sp>
        <p:nvSpPr>
          <p:cNvPr id="3" name="Content Placeholder 2"/>
          <p:cNvSpPr>
            <a:spLocks noGrp="1"/>
          </p:cNvSpPr>
          <p:nvPr>
            <p:ph idx="1"/>
          </p:nvPr>
        </p:nvSpPr>
        <p:spPr/>
        <p:txBody>
          <a:bodyPr/>
          <a:lstStyle/>
          <a:p>
            <a:pPr marL="0" indent="0">
              <a:buNone/>
            </a:pPr>
            <a:r>
              <a:rPr lang="en-US" dirty="0" smtClean="0"/>
              <a:t>1800 kids (year 2000)</a:t>
            </a:r>
          </a:p>
          <a:p>
            <a:pPr marL="0" indent="0">
              <a:buNone/>
            </a:pPr>
            <a:r>
              <a:rPr lang="en-US" dirty="0" smtClean="0"/>
              <a:t>Knew about nurse’s love not professional life</a:t>
            </a:r>
          </a:p>
          <a:p>
            <a:pPr marL="0" indent="0">
              <a:buNone/>
            </a:pPr>
            <a:r>
              <a:rPr lang="en-US" dirty="0" smtClean="0"/>
              <a:t>Private school kids—nursing’s too lowly</a:t>
            </a:r>
            <a:endParaRPr lang="en-US" dirty="0"/>
          </a:p>
        </p:txBody>
      </p:sp>
    </p:spTree>
    <p:extLst>
      <p:ext uri="{BB962C8B-B14F-4D97-AF65-F5344CB8AC3E}">
        <p14:creationId xmlns:p14="http://schemas.microsoft.com/office/powerpoint/2010/main" val="30251142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University of Dundee study 2009</a:t>
            </a:r>
          </a:p>
        </p:txBody>
      </p:sp>
      <p:sp>
        <p:nvSpPr>
          <p:cNvPr id="3" name="Content Placeholder 2"/>
          <p:cNvSpPr>
            <a:spLocks noGrp="1"/>
          </p:cNvSpPr>
          <p:nvPr>
            <p:ph idx="1"/>
          </p:nvPr>
        </p:nvSpPr>
        <p:spPr/>
        <p:txBody>
          <a:bodyPr/>
          <a:lstStyle/>
          <a:p>
            <a:pPr marL="0" indent="0">
              <a:buNone/>
            </a:pPr>
            <a:r>
              <a:rPr lang="en-US" dirty="0" smtClean="0"/>
              <a:t>Nurses </a:t>
            </a:r>
            <a:r>
              <a:rPr lang="en-US" dirty="0"/>
              <a:t>are “brainless sex-mad bimbos”</a:t>
            </a:r>
          </a:p>
          <a:p>
            <a:pPr marL="0" indent="0">
              <a:buNone/>
            </a:pPr>
            <a:endParaRPr lang="en-US" dirty="0"/>
          </a:p>
          <a:p>
            <a:pPr marL="0" indent="0">
              <a:buNone/>
            </a:pPr>
            <a:r>
              <a:rPr lang="en-US" dirty="0" smtClean="0"/>
              <a:t>TV is discouraging bright kids from nursing</a:t>
            </a:r>
            <a:endParaRPr lang="en-US" dirty="0"/>
          </a:p>
        </p:txBody>
      </p:sp>
    </p:spTree>
    <p:extLst>
      <p:ext uri="{BB962C8B-B14F-4D97-AF65-F5344CB8AC3E}">
        <p14:creationId xmlns:p14="http://schemas.microsoft.com/office/powerpoint/2010/main" val="1368180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Effects of undervaluation</a:t>
            </a:r>
            <a:endParaRPr lang="en-US" dirty="0"/>
          </a:p>
        </p:txBody>
      </p:sp>
      <p:sp>
        <p:nvSpPr>
          <p:cNvPr id="3" name="Content Placeholder 2"/>
          <p:cNvSpPr>
            <a:spLocks noGrp="1"/>
          </p:cNvSpPr>
          <p:nvPr>
            <p:ph idx="1"/>
          </p:nvPr>
        </p:nvSpPr>
        <p:spPr>
          <a:xfrm>
            <a:off x="457200" y="2163828"/>
            <a:ext cx="8229600" cy="3648737"/>
          </a:xfrm>
        </p:spPr>
        <p:txBody>
          <a:bodyPr/>
          <a:lstStyle/>
          <a:p>
            <a:pPr marL="0" indent="0">
              <a:buNone/>
            </a:pPr>
            <a:r>
              <a:rPr lang="en-US" dirty="0" smtClean="0"/>
              <a:t>Nurses can’t teach</a:t>
            </a:r>
          </a:p>
          <a:p>
            <a:pPr marL="0" indent="0">
              <a:buNone/>
            </a:pPr>
            <a:r>
              <a:rPr lang="en-US" dirty="0" smtClean="0"/>
              <a:t>Nursing ignored </a:t>
            </a:r>
          </a:p>
          <a:p>
            <a:pPr marL="0" indent="0">
              <a:buNone/>
            </a:pPr>
            <a:r>
              <a:rPr lang="en-US" dirty="0" smtClean="0"/>
              <a:t>Health care </a:t>
            </a:r>
            <a:r>
              <a:rPr lang="en-US" dirty="0" err="1" smtClean="0"/>
              <a:t>denursified</a:t>
            </a:r>
            <a:endParaRPr lang="en-US" dirty="0"/>
          </a:p>
        </p:txBody>
      </p:sp>
    </p:spTree>
    <p:extLst>
      <p:ext uri="{BB962C8B-B14F-4D97-AF65-F5344CB8AC3E}">
        <p14:creationId xmlns:p14="http://schemas.microsoft.com/office/powerpoint/2010/main" val="39243113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871906"/>
            <a:ext cx="8229600" cy="1143000"/>
          </a:xfrm>
        </p:spPr>
        <p:txBody>
          <a:bodyPr>
            <a:normAutofit/>
          </a:bodyPr>
          <a:lstStyle/>
          <a:p>
            <a:r>
              <a:rPr lang="en-US" dirty="0" smtClean="0"/>
              <a:t>Effects of undervaluation</a:t>
            </a:r>
            <a:endParaRPr lang="en-US" dirty="0"/>
          </a:p>
        </p:txBody>
      </p:sp>
      <p:sp>
        <p:nvSpPr>
          <p:cNvPr id="3" name="Content Placeholder 2"/>
          <p:cNvSpPr>
            <a:spLocks noGrp="1"/>
          </p:cNvSpPr>
          <p:nvPr>
            <p:ph idx="1"/>
          </p:nvPr>
        </p:nvSpPr>
        <p:spPr>
          <a:xfrm>
            <a:off x="457200" y="125436"/>
            <a:ext cx="8229600" cy="1019196"/>
          </a:xfrm>
        </p:spPr>
        <p:txBody>
          <a:bodyPr>
            <a:noAutofit/>
          </a:bodyPr>
          <a:lstStyle/>
          <a:p>
            <a:pPr marL="0" indent="0" algn="ctr">
              <a:buNone/>
            </a:pPr>
            <a:r>
              <a:rPr lang="en-US" sz="4000" dirty="0" smtClean="0"/>
              <a:t>Dearth of federal funding for nursing</a:t>
            </a:r>
          </a:p>
        </p:txBody>
      </p:sp>
      <p:graphicFrame>
        <p:nvGraphicFramePr>
          <p:cNvPr id="4" name="Table 3"/>
          <p:cNvGraphicFramePr>
            <a:graphicFrameLocks noGrp="1"/>
          </p:cNvGraphicFramePr>
          <p:nvPr>
            <p:extLst>
              <p:ext uri="{D42A27DB-BD31-4B8C-83A1-F6EECF244321}">
                <p14:modId xmlns:p14="http://schemas.microsoft.com/office/powerpoint/2010/main" val="2555437564"/>
              </p:ext>
            </p:extLst>
          </p:nvPr>
        </p:nvGraphicFramePr>
        <p:xfrm>
          <a:off x="693082" y="1834549"/>
          <a:ext cx="7882602" cy="4337760"/>
        </p:xfrm>
        <a:graphic>
          <a:graphicData uri="http://schemas.openxmlformats.org/drawingml/2006/table">
            <a:tbl>
              <a:tblPr firstRow="1" bandRow="1">
                <a:tableStyleId>{21E4AEA4-8DFA-4A89-87EB-49C32662AFE0}</a:tableStyleId>
              </a:tblPr>
              <a:tblGrid>
                <a:gridCol w="2627534"/>
                <a:gridCol w="2627534"/>
                <a:gridCol w="2627534"/>
              </a:tblGrid>
              <a:tr h="1084440">
                <a:tc>
                  <a:txBody>
                    <a:bodyPr/>
                    <a:lstStyle/>
                    <a:p>
                      <a:endParaRPr lang="en-US" sz="3200" dirty="0"/>
                    </a:p>
                  </a:txBody>
                  <a:tcPr/>
                </a:tc>
                <a:tc>
                  <a:txBody>
                    <a:bodyPr/>
                    <a:lstStyle/>
                    <a:p>
                      <a:pPr algn="ctr"/>
                      <a:r>
                        <a:rPr lang="en-US" sz="3200" dirty="0" smtClean="0">
                          <a:solidFill>
                            <a:schemeClr val="bg1"/>
                          </a:solidFill>
                        </a:rPr>
                        <a:t>Nursing</a:t>
                      </a:r>
                      <a:endParaRPr lang="en-US" sz="3200" dirty="0">
                        <a:solidFill>
                          <a:schemeClr val="bg1"/>
                        </a:solidFill>
                      </a:endParaRPr>
                    </a:p>
                  </a:txBody>
                  <a:tcPr/>
                </a:tc>
                <a:tc>
                  <a:txBody>
                    <a:bodyPr/>
                    <a:lstStyle/>
                    <a:p>
                      <a:pPr algn="ctr"/>
                      <a:r>
                        <a:rPr lang="en-US" sz="3200" dirty="0" smtClean="0">
                          <a:solidFill>
                            <a:schemeClr val="bg1"/>
                          </a:solidFill>
                        </a:rPr>
                        <a:t>Medicine</a:t>
                      </a:r>
                      <a:endParaRPr lang="en-US" sz="3200" dirty="0">
                        <a:solidFill>
                          <a:schemeClr val="bg1"/>
                        </a:solidFill>
                      </a:endParaRPr>
                    </a:p>
                  </a:txBody>
                  <a:tcPr/>
                </a:tc>
              </a:tr>
              <a:tr h="1084440">
                <a:tc>
                  <a:txBody>
                    <a:bodyPr/>
                    <a:lstStyle/>
                    <a:p>
                      <a:r>
                        <a:rPr lang="en-US" sz="3200" dirty="0" smtClean="0"/>
                        <a:t>Residencies</a:t>
                      </a:r>
                      <a:endParaRPr lang="en-US" sz="3200" dirty="0"/>
                    </a:p>
                  </a:txBody>
                  <a:tcPr/>
                </a:tc>
                <a:tc>
                  <a:txBody>
                    <a:bodyPr/>
                    <a:lstStyle/>
                    <a:p>
                      <a:pPr algn="ctr"/>
                      <a:r>
                        <a:rPr lang="en-US" sz="3200" dirty="0" smtClean="0"/>
                        <a:t>$1</a:t>
                      </a:r>
                      <a:endParaRPr lang="en-US" sz="3200" dirty="0"/>
                    </a:p>
                  </a:txBody>
                  <a:tcPr/>
                </a:tc>
                <a:tc>
                  <a:txBody>
                    <a:bodyPr/>
                    <a:lstStyle/>
                    <a:p>
                      <a:pPr algn="ctr"/>
                      <a:r>
                        <a:rPr lang="en-US" sz="3200" dirty="0" smtClean="0"/>
                        <a:t>$375</a:t>
                      </a:r>
                      <a:endParaRPr lang="en-US" sz="3200" dirty="0"/>
                    </a:p>
                  </a:txBody>
                  <a:tcPr/>
                </a:tc>
              </a:tr>
              <a:tr h="1084440">
                <a:tc>
                  <a:txBody>
                    <a:bodyPr/>
                    <a:lstStyle/>
                    <a:p>
                      <a:r>
                        <a:rPr lang="en-US" sz="3200" dirty="0" smtClean="0"/>
                        <a:t>Research</a:t>
                      </a:r>
                      <a:endParaRPr lang="en-US" sz="3200" dirty="0"/>
                    </a:p>
                  </a:txBody>
                  <a:tcPr/>
                </a:tc>
                <a:tc>
                  <a:txBody>
                    <a:bodyPr/>
                    <a:lstStyle/>
                    <a:p>
                      <a:pPr algn="ctr"/>
                      <a:r>
                        <a:rPr lang="en-US" sz="3200" dirty="0" smtClean="0"/>
                        <a:t>$1</a:t>
                      </a:r>
                      <a:endParaRPr lang="en-US" sz="3200" dirty="0"/>
                    </a:p>
                  </a:txBody>
                  <a:tcPr/>
                </a:tc>
                <a:tc>
                  <a:txBody>
                    <a:bodyPr/>
                    <a:lstStyle/>
                    <a:p>
                      <a:pPr algn="ctr"/>
                      <a:r>
                        <a:rPr lang="en-US" sz="3200" dirty="0" smtClean="0"/>
                        <a:t>$200</a:t>
                      </a:r>
                      <a:endParaRPr lang="en-US" sz="3200" dirty="0"/>
                    </a:p>
                  </a:txBody>
                  <a:tcPr/>
                </a:tc>
              </a:tr>
              <a:tr h="1084440">
                <a:tc>
                  <a:txBody>
                    <a:bodyPr/>
                    <a:lstStyle/>
                    <a:p>
                      <a:r>
                        <a:rPr lang="en-US" sz="3200" dirty="0" smtClean="0"/>
                        <a:t>Education</a:t>
                      </a:r>
                      <a:endParaRPr lang="en-US" sz="3200" dirty="0"/>
                    </a:p>
                  </a:txBody>
                  <a:tcPr/>
                </a:tc>
                <a:tc>
                  <a:txBody>
                    <a:bodyPr/>
                    <a:lstStyle/>
                    <a:p>
                      <a:pPr algn="ctr"/>
                      <a:r>
                        <a:rPr lang="en-US" sz="3200" dirty="0" smtClean="0"/>
                        <a:t>$1</a:t>
                      </a:r>
                      <a:endParaRPr lang="en-US" sz="3200" dirty="0"/>
                    </a:p>
                  </a:txBody>
                  <a:tcPr/>
                </a:tc>
                <a:tc>
                  <a:txBody>
                    <a:bodyPr/>
                    <a:lstStyle/>
                    <a:p>
                      <a:pPr algn="ctr"/>
                      <a:r>
                        <a:rPr lang="en-US" sz="3200" dirty="0" smtClean="0"/>
                        <a:t>$50</a:t>
                      </a:r>
                      <a:endParaRPr lang="en-US" sz="3200" dirty="0"/>
                    </a:p>
                  </a:txBody>
                  <a:tcPr/>
                </a:tc>
              </a:tr>
            </a:tbl>
          </a:graphicData>
        </a:graphic>
      </p:graphicFrame>
    </p:spTree>
    <p:extLst>
      <p:ext uri="{BB962C8B-B14F-4D97-AF65-F5344CB8AC3E}">
        <p14:creationId xmlns:p14="http://schemas.microsoft.com/office/powerpoint/2010/main" val="3961100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51409"/>
            <a:ext cx="8229600" cy="1619624"/>
          </a:xfrm>
        </p:spPr>
        <p:txBody>
          <a:bodyPr>
            <a:normAutofit/>
          </a:bodyPr>
          <a:lstStyle/>
          <a:p>
            <a:r>
              <a:rPr lang="en-US" dirty="0" smtClean="0"/>
              <a:t>Do physicians do all the work that matters?</a:t>
            </a:r>
            <a:endParaRPr lang="en-US" dirty="0"/>
          </a:p>
        </p:txBody>
      </p:sp>
    </p:spTree>
    <p:extLst>
      <p:ext uri="{BB962C8B-B14F-4D97-AF65-F5344CB8AC3E}">
        <p14:creationId xmlns:p14="http://schemas.microsoft.com/office/powerpoint/2010/main" val="2362170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fontScale="90000"/>
          </a:bodyPr>
          <a:lstStyle/>
          <a:p>
            <a:r>
              <a:rPr lang="en-US" sz="6000" i="1" dirty="0" smtClean="0"/>
              <a:t>Grey’s Anatomy</a:t>
            </a:r>
            <a:r>
              <a:rPr lang="en-US" dirty="0" smtClean="0"/>
              <a:t/>
            </a:r>
            <a:br>
              <a:rPr lang="en-US" dirty="0" smtClean="0"/>
            </a:br>
            <a:r>
              <a:rPr lang="en-US" dirty="0" smtClean="0"/>
              <a:t/>
            </a:r>
            <a:br>
              <a:rPr lang="en-US" dirty="0" smtClean="0"/>
            </a:br>
            <a:r>
              <a:rPr lang="en-US" dirty="0" smtClean="0"/>
              <a:t>2005</a:t>
            </a:r>
            <a:endParaRPr lang="en-US" dirty="0"/>
          </a:p>
        </p:txBody>
      </p:sp>
    </p:spTree>
    <p:extLst>
      <p:ext uri="{BB962C8B-B14F-4D97-AF65-F5344CB8AC3E}">
        <p14:creationId xmlns:p14="http://schemas.microsoft.com/office/powerpoint/2010/main" val="1058552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379519" y="235199"/>
            <a:ext cx="8484181" cy="6460122"/>
          </a:xfrm>
          <a:prstGeom prst="rect">
            <a:avLst/>
          </a:prstGeom>
        </p:spPr>
      </p:pic>
    </p:spTree>
    <p:extLst>
      <p:ext uri="{BB962C8B-B14F-4D97-AF65-F5344CB8AC3E}">
        <p14:creationId xmlns:p14="http://schemas.microsoft.com/office/powerpoint/2010/main" val="122422507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7"/>
            <a:ext cx="8229600" cy="2520264"/>
          </a:xfrm>
        </p:spPr>
        <p:txBody>
          <a:bodyPr>
            <a:normAutofit/>
          </a:bodyPr>
          <a:lstStyle/>
          <a:p>
            <a:r>
              <a:rPr lang="en-US" sz="6000" i="1" dirty="0" smtClean="0"/>
              <a:t>Grey’s Anatomy</a:t>
            </a:r>
            <a:r>
              <a:rPr lang="en-US" dirty="0" smtClean="0"/>
              <a:t/>
            </a:r>
            <a:br>
              <a:rPr lang="en-US" dirty="0" smtClean="0"/>
            </a:br>
            <a:r>
              <a:rPr lang="en-US" dirty="0" smtClean="0"/>
              <a:t/>
            </a:r>
            <a:br>
              <a:rPr lang="en-US" dirty="0" smtClean="0"/>
            </a:br>
            <a:endParaRPr lang="en-US" sz="4400" dirty="0"/>
          </a:p>
        </p:txBody>
      </p:sp>
    </p:spTree>
    <p:extLst>
      <p:ext uri="{BB962C8B-B14F-4D97-AF65-F5344CB8AC3E}">
        <p14:creationId xmlns:p14="http://schemas.microsoft.com/office/powerpoint/2010/main" val="38613809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3" name="Picture 2"/>
          <p:cNvPicPr>
            <a:picLocks noChangeAspect="1"/>
          </p:cNvPicPr>
          <p:nvPr/>
        </p:nvPicPr>
        <p:blipFill>
          <a:blip r:embed="rId3"/>
          <a:stretch>
            <a:fillRect/>
          </a:stretch>
        </p:blipFill>
        <p:spPr>
          <a:xfrm>
            <a:off x="399675" y="219519"/>
            <a:ext cx="8536596" cy="6566613"/>
          </a:xfrm>
          <a:prstGeom prst="rect">
            <a:avLst/>
          </a:prstGeom>
        </p:spPr>
      </p:pic>
    </p:spTree>
    <p:extLst>
      <p:ext uri="{BB962C8B-B14F-4D97-AF65-F5344CB8AC3E}">
        <p14:creationId xmlns:p14="http://schemas.microsoft.com/office/powerpoint/2010/main" val="35333981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r>
              <a:rPr lang="en-US" i="1" dirty="0" smtClean="0"/>
              <a:t>ER</a:t>
            </a:r>
            <a:endParaRPr lang="en-US" i="1" dirty="0"/>
          </a:p>
        </p:txBody>
      </p:sp>
    </p:spTree>
    <p:extLst>
      <p:ext uri="{BB962C8B-B14F-4D97-AF65-F5344CB8AC3E}">
        <p14:creationId xmlns:p14="http://schemas.microsoft.com/office/powerpoint/2010/main" val="4247911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i="1" dirty="0"/>
          </a:p>
        </p:txBody>
      </p:sp>
      <p:pic>
        <p:nvPicPr>
          <p:cNvPr id="4" name="Picture 3"/>
          <p:cNvPicPr>
            <a:picLocks noChangeAspect="1"/>
          </p:cNvPicPr>
          <p:nvPr/>
        </p:nvPicPr>
        <p:blipFill>
          <a:blip r:embed="rId3"/>
          <a:stretch>
            <a:fillRect/>
          </a:stretch>
        </p:blipFill>
        <p:spPr>
          <a:xfrm>
            <a:off x="315603" y="282237"/>
            <a:ext cx="8661572" cy="6413083"/>
          </a:xfrm>
          <a:prstGeom prst="rect">
            <a:avLst/>
          </a:prstGeom>
        </p:spPr>
      </p:pic>
    </p:spTree>
    <p:extLst>
      <p:ext uri="{BB962C8B-B14F-4D97-AF65-F5344CB8AC3E}">
        <p14:creationId xmlns:p14="http://schemas.microsoft.com/office/powerpoint/2010/main" val="3730777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49704"/>
            <a:ext cx="8229600" cy="1619624"/>
          </a:xfrm>
        </p:spPr>
        <p:txBody>
          <a:bodyPr>
            <a:normAutofit/>
          </a:bodyPr>
          <a:lstStyle/>
          <a:p>
            <a:r>
              <a:rPr lang="en-US" dirty="0"/>
              <a:t>Physicians get </a:t>
            </a:r>
            <a:r>
              <a:rPr lang="en-US" dirty="0" smtClean="0"/>
              <a:t>all the </a:t>
            </a:r>
            <a:r>
              <a:rPr lang="en-US" dirty="0"/>
              <a:t>thanks</a:t>
            </a:r>
          </a:p>
        </p:txBody>
      </p:sp>
    </p:spTree>
    <p:extLst>
      <p:ext uri="{BB962C8B-B14F-4D97-AF65-F5344CB8AC3E}">
        <p14:creationId xmlns:p14="http://schemas.microsoft.com/office/powerpoint/2010/main" val="4237446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56921"/>
            <a:ext cx="8229600" cy="2979003"/>
          </a:xfrm>
        </p:spPr>
        <p:txBody>
          <a:bodyPr>
            <a:normAutofit/>
          </a:bodyPr>
          <a:lstStyle/>
          <a:p>
            <a:pPr marL="0" indent="0" algn="ctr">
              <a:buNone/>
            </a:pPr>
            <a:r>
              <a:rPr lang="en-US" sz="5400" i="1" dirty="0" smtClean="0"/>
              <a:t>ER</a:t>
            </a:r>
            <a:endParaRPr lang="en-US" sz="5400" i="1" dirty="0"/>
          </a:p>
        </p:txBody>
      </p:sp>
    </p:spTree>
    <p:extLst>
      <p:ext uri="{BB962C8B-B14F-4D97-AF65-F5344CB8AC3E}">
        <p14:creationId xmlns:p14="http://schemas.microsoft.com/office/powerpoint/2010/main" val="3824506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008158" cy="916581"/>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282198" y="-423358"/>
            <a:ext cx="9579055" cy="31359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Content Placeholder 5"/>
          <p:cNvPicPr>
            <a:picLocks noGrp="1" noChangeAspect="1"/>
          </p:cNvPicPr>
          <p:nvPr>
            <p:ph idx="1"/>
          </p:nvPr>
        </p:nvPicPr>
        <p:blipFill>
          <a:blip r:embed="rId3"/>
          <a:srcRect t="17120" b="17120"/>
          <a:stretch>
            <a:fillRect/>
          </a:stretch>
        </p:blipFill>
        <p:spPr>
          <a:xfrm>
            <a:off x="92752" y="1223034"/>
            <a:ext cx="8915406" cy="4903130"/>
          </a:xfrm>
        </p:spPr>
      </p:pic>
    </p:spTree>
    <p:extLst>
      <p:ext uri="{BB962C8B-B14F-4D97-AF65-F5344CB8AC3E}">
        <p14:creationId xmlns:p14="http://schemas.microsoft.com/office/powerpoint/2010/main" val="12341723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physician nursing</a:t>
            </a:r>
            <a:endParaRPr lang="en-US" dirty="0"/>
          </a:p>
        </p:txBody>
      </p:sp>
      <p:sp>
        <p:nvSpPr>
          <p:cNvPr id="3" name="Content Placeholder 2"/>
          <p:cNvSpPr>
            <a:spLocks noGrp="1"/>
          </p:cNvSpPr>
          <p:nvPr>
            <p:ph idx="1"/>
          </p:nvPr>
        </p:nvSpPr>
        <p:spPr/>
        <p:txBody>
          <a:bodyPr/>
          <a:lstStyle/>
          <a:p>
            <a:pPr marL="0" indent="0">
              <a:buNone/>
            </a:pPr>
            <a:r>
              <a:rPr lang="en-US" dirty="0" smtClean="0"/>
              <a:t>24/7 monitoring and surveillance</a:t>
            </a:r>
          </a:p>
          <a:p>
            <a:pPr marL="0" indent="0">
              <a:buNone/>
            </a:pPr>
            <a:r>
              <a:rPr lang="en-US" dirty="0" smtClean="0"/>
              <a:t>Psychosocial care</a:t>
            </a:r>
          </a:p>
        </p:txBody>
      </p:sp>
    </p:spTree>
    <p:extLst>
      <p:ext uri="{BB962C8B-B14F-4D97-AF65-F5344CB8AC3E}">
        <p14:creationId xmlns:p14="http://schemas.microsoft.com/office/powerpoint/2010/main" val="466917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0546"/>
            <a:ext cx="8229600" cy="1143000"/>
          </a:xfrm>
        </p:spPr>
        <p:txBody>
          <a:bodyPr>
            <a:normAutofit fontScale="90000"/>
          </a:bodyPr>
          <a:lstStyle/>
          <a:p>
            <a:r>
              <a:rPr lang="en-US" dirty="0" smtClean="0"/>
              <a:t>Meanwhile, what do nurses do?</a:t>
            </a:r>
            <a:endParaRPr lang="en-US" dirty="0"/>
          </a:p>
        </p:txBody>
      </p:sp>
    </p:spTree>
    <p:extLst>
      <p:ext uri="{BB962C8B-B14F-4D97-AF65-F5344CB8AC3E}">
        <p14:creationId xmlns:p14="http://schemas.microsoft.com/office/powerpoint/2010/main" val="250602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54446"/>
            <a:ext cx="8229600" cy="2228653"/>
          </a:xfrm>
        </p:spPr>
        <p:txBody>
          <a:bodyPr>
            <a:normAutofit/>
          </a:bodyPr>
          <a:lstStyle/>
          <a:p>
            <a:r>
              <a:rPr lang="en-US" i="1" dirty="0" smtClean="0"/>
              <a:t>House</a:t>
            </a:r>
            <a:br>
              <a:rPr lang="en-US" i="1" dirty="0" smtClean="0"/>
            </a:br>
            <a:r>
              <a:rPr lang="en-US" i="1" dirty="0" smtClean="0"/>
              <a:t/>
            </a:r>
            <a:br>
              <a:rPr lang="en-US" i="1" dirty="0" smtClean="0"/>
            </a:br>
            <a:r>
              <a:rPr lang="en-US" sz="3100" dirty="0" smtClean="0"/>
              <a:t>November 15, 2005</a:t>
            </a:r>
            <a:endParaRPr lang="en-US" sz="3100" dirty="0"/>
          </a:p>
        </p:txBody>
      </p:sp>
    </p:spTree>
    <p:extLst>
      <p:ext uri="{BB962C8B-B14F-4D97-AF65-F5344CB8AC3E}">
        <p14:creationId xmlns:p14="http://schemas.microsoft.com/office/powerpoint/2010/main" val="488770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95752" y="238307"/>
            <a:ext cx="7995610" cy="6619693"/>
          </a:xfrm>
          <a:prstGeom prst="rect">
            <a:avLst/>
          </a:prstGeom>
        </p:spPr>
      </p:pic>
    </p:spTree>
    <p:extLst>
      <p:ext uri="{BB962C8B-B14F-4D97-AF65-F5344CB8AC3E}">
        <p14:creationId xmlns:p14="http://schemas.microsoft.com/office/powerpoint/2010/main" val="749420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02865"/>
            <a:ext cx="8229600" cy="1944308"/>
          </a:xfrm>
        </p:spPr>
        <p:txBody>
          <a:bodyPr>
            <a:normAutofit/>
          </a:bodyPr>
          <a:lstStyle/>
          <a:p>
            <a:r>
              <a:rPr lang="en-US" dirty="0" smtClean="0"/>
              <a:t>Are nurses skilled clinicians?</a:t>
            </a:r>
            <a:endParaRPr lang="en-US" dirty="0"/>
          </a:p>
        </p:txBody>
      </p:sp>
    </p:spTree>
    <p:extLst>
      <p:ext uri="{BB962C8B-B14F-4D97-AF65-F5344CB8AC3E}">
        <p14:creationId xmlns:p14="http://schemas.microsoft.com/office/powerpoint/2010/main" val="2607950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9046"/>
            <a:ext cx="8229600" cy="2812854"/>
          </a:xfrm>
        </p:spPr>
        <p:txBody>
          <a:bodyPr>
            <a:normAutofit fontScale="90000"/>
          </a:bodyPr>
          <a:lstStyle/>
          <a:p>
            <a:r>
              <a:rPr lang="en-US" i="1" dirty="0" smtClean="0"/>
              <a:t>8 Simple Rules for Dating My Teenage Daughter</a:t>
            </a:r>
            <a:br>
              <a:rPr lang="en-US" i="1" dirty="0" smtClean="0"/>
            </a:br>
            <a:r>
              <a:rPr lang="en-US" i="1" dirty="0" smtClean="0"/>
              <a:t/>
            </a:r>
            <a:br>
              <a:rPr lang="en-US" i="1" dirty="0" smtClean="0"/>
            </a:br>
            <a:r>
              <a:rPr lang="en-US" sz="3100" i="1" dirty="0" smtClean="0"/>
              <a:t>May 11, 2004</a:t>
            </a:r>
            <a:endParaRPr lang="en-US" sz="3100" i="1" dirty="0"/>
          </a:p>
        </p:txBody>
      </p:sp>
    </p:spTree>
    <p:extLst>
      <p:ext uri="{BB962C8B-B14F-4D97-AF65-F5344CB8AC3E}">
        <p14:creationId xmlns:p14="http://schemas.microsoft.com/office/powerpoint/2010/main" val="27265670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665243" y="407679"/>
            <a:ext cx="8137339" cy="6303322"/>
          </a:xfrm>
          <a:prstGeom prst="rect">
            <a:avLst/>
          </a:prstGeom>
        </p:spPr>
      </p:pic>
    </p:spTree>
    <p:extLst>
      <p:ext uri="{BB962C8B-B14F-4D97-AF65-F5344CB8AC3E}">
        <p14:creationId xmlns:p14="http://schemas.microsoft.com/office/powerpoint/2010/main" val="1151385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4299"/>
            <a:ext cx="8229600" cy="1915839"/>
          </a:xfrm>
        </p:spPr>
        <p:txBody>
          <a:bodyPr>
            <a:noAutofit/>
          </a:bodyPr>
          <a:lstStyle/>
          <a:p>
            <a:r>
              <a:rPr lang="en-US" sz="4000" dirty="0" smtClean="0"/>
              <a:t>The idiot who has no empathy </a:t>
            </a:r>
            <a:br>
              <a:rPr lang="en-US" sz="4000" dirty="0" smtClean="0"/>
            </a:br>
            <a:r>
              <a:rPr lang="en-US" sz="4000" dirty="0" smtClean="0"/>
              <a:t>or idea how to help the patient</a:t>
            </a:r>
            <a:endParaRPr lang="en-US" sz="4000" dirty="0"/>
          </a:p>
        </p:txBody>
      </p:sp>
    </p:spTree>
    <p:extLst>
      <p:ext uri="{BB962C8B-B14F-4D97-AF65-F5344CB8AC3E}">
        <p14:creationId xmlns:p14="http://schemas.microsoft.com/office/powerpoint/2010/main" val="1043407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32100"/>
            <a:ext cx="8229600" cy="3022600"/>
          </a:xfrm>
        </p:spPr>
        <p:txBody>
          <a:bodyPr>
            <a:normAutofit/>
          </a:bodyPr>
          <a:lstStyle/>
          <a:p>
            <a:r>
              <a:rPr lang="en-US" i="1" dirty="0" smtClean="0"/>
              <a:t>ER</a:t>
            </a:r>
            <a:r>
              <a:rPr lang="en-US" dirty="0" smtClean="0"/>
              <a:t/>
            </a:r>
            <a:br>
              <a:rPr lang="en-US" dirty="0" smtClean="0"/>
            </a:br>
            <a:r>
              <a:rPr lang="en-US" dirty="0" smtClean="0"/>
              <a:t/>
            </a:r>
            <a:br>
              <a:rPr lang="en-US" dirty="0" smtClean="0"/>
            </a:br>
            <a:r>
              <a:rPr lang="en-US" sz="3100" dirty="0" smtClean="0"/>
              <a:t>Sept. 28, 2006</a:t>
            </a:r>
            <a:endParaRPr lang="en-US" sz="3100" dirty="0"/>
          </a:p>
        </p:txBody>
      </p:sp>
    </p:spTree>
    <p:extLst>
      <p:ext uri="{BB962C8B-B14F-4D97-AF65-F5344CB8AC3E}">
        <p14:creationId xmlns:p14="http://schemas.microsoft.com/office/powerpoint/2010/main" val="20187710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rotWithShape="1">
          <a:blip r:embed="rId2"/>
          <a:srcRect l="-20522" r="-25753" b="2771"/>
          <a:stretch/>
        </p:blipFill>
        <p:spPr>
          <a:xfrm>
            <a:off x="-469794" y="1"/>
            <a:ext cx="10426485" cy="6298642"/>
          </a:xfrm>
        </p:spPr>
      </p:pic>
    </p:spTree>
    <p:extLst>
      <p:ext uri="{BB962C8B-B14F-4D97-AF65-F5344CB8AC3E}">
        <p14:creationId xmlns:p14="http://schemas.microsoft.com/office/powerpoint/2010/main" val="25258871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4152"/>
            <a:ext cx="8229600" cy="3741247"/>
          </a:xfrm>
        </p:spPr>
        <p:txBody>
          <a:bodyPr>
            <a:normAutofit fontScale="90000"/>
          </a:bodyPr>
          <a:lstStyle/>
          <a:p>
            <a:r>
              <a:rPr lang="en-US" sz="6000" i="1" dirty="0" smtClean="0"/>
              <a:t>Grey’s Anatomy</a:t>
            </a:r>
            <a:r>
              <a:rPr lang="en-US" i="1" dirty="0" smtClean="0"/>
              <a:t/>
            </a:r>
            <a:br>
              <a:rPr lang="en-US" i="1" dirty="0" smtClean="0"/>
            </a:br>
            <a:r>
              <a:rPr lang="en-US" i="1" dirty="0" smtClean="0"/>
              <a:t/>
            </a:r>
            <a:br>
              <a:rPr lang="en-US" i="1" dirty="0" smtClean="0"/>
            </a:br>
            <a:r>
              <a:rPr lang="en-US" i="1" dirty="0" smtClean="0"/>
              <a:t/>
            </a:r>
            <a:br>
              <a:rPr lang="en-US" i="1" dirty="0" smtClean="0"/>
            </a:br>
            <a:r>
              <a:rPr lang="en-US" i="1" dirty="0" smtClean="0"/>
              <a:t>The idiot, no independent thoughts</a:t>
            </a:r>
            <a:br>
              <a:rPr lang="en-US" i="1" dirty="0" smtClean="0"/>
            </a:br>
            <a:r>
              <a:rPr lang="en-US" sz="3100" dirty="0" smtClean="0"/>
              <a:t>March 27, 2005</a:t>
            </a:r>
            <a:endParaRPr lang="en-US" sz="3100" i="1" dirty="0"/>
          </a:p>
        </p:txBody>
      </p:sp>
    </p:spTree>
    <p:extLst>
      <p:ext uri="{BB962C8B-B14F-4D97-AF65-F5344CB8AC3E}">
        <p14:creationId xmlns:p14="http://schemas.microsoft.com/office/powerpoint/2010/main" val="10636096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29147"/>
            <a:ext cx="8229600" cy="1143000"/>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4102100" y="1532018"/>
            <a:ext cx="4927600" cy="4533900"/>
          </a:xfrm>
          <a:prstGeom prst="rect">
            <a:avLst/>
          </a:prstGeom>
        </p:spPr>
      </p:pic>
      <p:pic>
        <p:nvPicPr>
          <p:cNvPr id="5" name="Picture 4"/>
          <p:cNvPicPr>
            <a:picLocks noChangeAspect="1"/>
          </p:cNvPicPr>
          <p:nvPr/>
        </p:nvPicPr>
        <p:blipFill>
          <a:blip r:embed="rId3"/>
          <a:stretch>
            <a:fillRect/>
          </a:stretch>
        </p:blipFill>
        <p:spPr>
          <a:xfrm>
            <a:off x="114300" y="762197"/>
            <a:ext cx="3987800" cy="4533900"/>
          </a:xfrm>
          <a:prstGeom prst="rect">
            <a:avLst/>
          </a:prstGeom>
        </p:spPr>
      </p:pic>
    </p:spTree>
    <p:extLst>
      <p:ext uri="{BB962C8B-B14F-4D97-AF65-F5344CB8AC3E}">
        <p14:creationId xmlns:p14="http://schemas.microsoft.com/office/powerpoint/2010/main" val="1133894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People who serve</a:t>
            </a:r>
            <a:endParaRPr lang="en-US" dirty="0"/>
          </a:p>
        </p:txBody>
      </p:sp>
      <p:sp>
        <p:nvSpPr>
          <p:cNvPr id="3" name="Content Placeholder 2"/>
          <p:cNvSpPr>
            <a:spLocks noGrp="1"/>
          </p:cNvSpPr>
          <p:nvPr>
            <p:ph idx="1"/>
          </p:nvPr>
        </p:nvSpPr>
        <p:spPr/>
        <p:txBody>
          <a:bodyPr/>
          <a:lstStyle/>
          <a:p>
            <a:r>
              <a:rPr lang="en-US" dirty="0" smtClean="0"/>
              <a:t>Except on the new nurse shows, nurses don’t talk to each other or patients</a:t>
            </a:r>
          </a:p>
          <a:p>
            <a:r>
              <a:rPr lang="en-US" dirty="0" smtClean="0"/>
              <a:t>Nurses first names</a:t>
            </a:r>
          </a:p>
          <a:p>
            <a:r>
              <a:rPr lang="en-US" dirty="0" smtClean="0"/>
              <a:t>Physicians last names</a:t>
            </a:r>
            <a:endParaRPr lang="en-US" dirty="0"/>
          </a:p>
        </p:txBody>
      </p:sp>
    </p:spTree>
    <p:extLst>
      <p:ext uri="{BB962C8B-B14F-4D97-AF65-F5344CB8AC3E}">
        <p14:creationId xmlns:p14="http://schemas.microsoft.com/office/powerpoint/2010/main" val="2173369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6947"/>
            <a:ext cx="8229600" cy="1143000"/>
          </a:xfrm>
        </p:spPr>
        <p:txBody>
          <a:bodyPr/>
          <a:lstStyle/>
          <a:p>
            <a:r>
              <a:rPr lang="en-US" dirty="0" smtClean="0"/>
              <a:t>As unskilled as …</a:t>
            </a:r>
            <a:endParaRPr lang="en-US" dirty="0"/>
          </a:p>
        </p:txBody>
      </p:sp>
    </p:spTree>
    <p:extLst>
      <p:ext uri="{BB962C8B-B14F-4D97-AF65-F5344CB8AC3E}">
        <p14:creationId xmlns:p14="http://schemas.microsoft.com/office/powerpoint/2010/main" val="19300807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32000"/>
            <a:ext cx="8229600" cy="3340099"/>
          </a:xfrm>
        </p:spPr>
        <p:txBody>
          <a:bodyPr>
            <a:normAutofit/>
          </a:bodyPr>
          <a:lstStyle/>
          <a:p>
            <a:r>
              <a:rPr lang="en-US" i="1" dirty="0" smtClean="0"/>
              <a:t>Off the Map</a:t>
            </a:r>
            <a:br>
              <a:rPr lang="en-US" i="1" dirty="0" smtClean="0"/>
            </a:br>
            <a:r>
              <a:rPr lang="en-US" i="1" dirty="0" smtClean="0"/>
              <a:t> </a:t>
            </a:r>
            <a:r>
              <a:rPr lang="en-US" dirty="0" smtClean="0"/>
              <a:t> </a:t>
            </a:r>
            <a:br>
              <a:rPr lang="en-US" dirty="0" smtClean="0"/>
            </a:br>
            <a:r>
              <a:rPr lang="en-US" sz="2800" dirty="0" smtClean="0"/>
              <a:t>(</a:t>
            </a:r>
            <a:r>
              <a:rPr lang="en-US" sz="2800" dirty="0" err="1" smtClean="0"/>
              <a:t>Shonda</a:t>
            </a:r>
            <a:r>
              <a:rPr lang="en-US" sz="2800" dirty="0" smtClean="0"/>
              <a:t> </a:t>
            </a:r>
            <a:r>
              <a:rPr lang="en-US" sz="2800" dirty="0" err="1" smtClean="0"/>
              <a:t>Rhimes</a:t>
            </a:r>
            <a:r>
              <a:rPr lang="en-US" sz="2800" dirty="0" smtClean="0"/>
              <a:t>’ product)</a:t>
            </a:r>
            <a:br>
              <a:rPr lang="en-US" sz="2800" dirty="0" smtClean="0"/>
            </a:br>
            <a:r>
              <a:rPr lang="en-US" sz="2800" dirty="0"/>
              <a:t/>
            </a:r>
            <a:br>
              <a:rPr lang="en-US" sz="2800" dirty="0"/>
            </a:br>
            <a:r>
              <a:rPr lang="en-US" sz="2800" dirty="0" smtClean="0"/>
              <a:t>January 12, 2011</a:t>
            </a:r>
            <a:endParaRPr lang="en-US" sz="2800" dirty="0"/>
          </a:p>
        </p:txBody>
      </p:sp>
    </p:spTree>
    <p:extLst>
      <p:ext uri="{BB962C8B-B14F-4D97-AF65-F5344CB8AC3E}">
        <p14:creationId xmlns:p14="http://schemas.microsoft.com/office/powerpoint/2010/main" val="2543923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t="15123" b="15123"/>
          <a:stretch>
            <a:fillRect/>
          </a:stretch>
        </p:blipFill>
        <p:spPr>
          <a:xfrm>
            <a:off x="-86053" y="1049990"/>
            <a:ext cx="9230053" cy="5076173"/>
          </a:xfrm>
        </p:spPr>
      </p:pic>
    </p:spTree>
    <p:extLst>
      <p:ext uri="{BB962C8B-B14F-4D97-AF65-F5344CB8AC3E}">
        <p14:creationId xmlns:p14="http://schemas.microsoft.com/office/powerpoint/2010/main" val="36702322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2500"/>
            <a:ext cx="8229600" cy="3454400"/>
          </a:xfrm>
        </p:spPr>
        <p:txBody>
          <a:bodyPr>
            <a:normAutofit/>
          </a:bodyPr>
          <a:lstStyle/>
          <a:p>
            <a:r>
              <a:rPr lang="en-US" i="1" dirty="0" smtClean="0"/>
              <a:t>Royal Pains</a:t>
            </a:r>
            <a:r>
              <a:rPr lang="en-US" dirty="0" smtClean="0"/>
              <a:t> </a:t>
            </a:r>
            <a:br>
              <a:rPr lang="en-US" dirty="0" smtClean="0"/>
            </a:br>
            <a:r>
              <a:rPr lang="en-US" sz="3200" dirty="0" smtClean="0"/>
              <a:t/>
            </a:r>
            <a:br>
              <a:rPr lang="en-US" sz="3200" dirty="0" smtClean="0"/>
            </a:br>
            <a:r>
              <a:rPr lang="en-US" dirty="0"/>
              <a:t/>
            </a:r>
            <a:br>
              <a:rPr lang="en-US" dirty="0"/>
            </a:br>
            <a:r>
              <a:rPr lang="en-US" sz="3100" dirty="0" smtClean="0"/>
              <a:t>June 4, 2009</a:t>
            </a:r>
            <a:endParaRPr lang="en-US" sz="3100" dirty="0"/>
          </a:p>
        </p:txBody>
      </p:sp>
    </p:spTree>
    <p:extLst>
      <p:ext uri="{BB962C8B-B14F-4D97-AF65-F5344CB8AC3E}">
        <p14:creationId xmlns:p14="http://schemas.microsoft.com/office/powerpoint/2010/main" val="12806585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rotWithShape="1">
          <a:blip r:embed="rId2"/>
          <a:srcRect l="-11483" r="-5665"/>
          <a:stretch/>
        </p:blipFill>
        <p:spPr>
          <a:xfrm>
            <a:off x="0" y="0"/>
            <a:ext cx="9144000" cy="6858000"/>
          </a:xfrm>
        </p:spPr>
      </p:pic>
    </p:spTree>
    <p:extLst>
      <p:ext uri="{BB962C8B-B14F-4D97-AF65-F5344CB8AC3E}">
        <p14:creationId xmlns:p14="http://schemas.microsoft.com/office/powerpoint/2010/main" val="18844957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440070"/>
          </a:xfrm>
        </p:spPr>
        <p:txBody>
          <a:bodyPr>
            <a:normAutofit/>
          </a:bodyPr>
          <a:lstStyle/>
          <a:p>
            <a:r>
              <a:rPr lang="en-US" dirty="0" smtClean="0"/>
              <a:t>Bitter losers</a:t>
            </a:r>
            <a:endParaRPr lang="en-US" dirty="0"/>
          </a:p>
        </p:txBody>
      </p:sp>
      <p:sp>
        <p:nvSpPr>
          <p:cNvPr id="4" name="Content Placeholder 3"/>
          <p:cNvSpPr>
            <a:spLocks noGrp="1"/>
          </p:cNvSpPr>
          <p:nvPr>
            <p:ph idx="1"/>
          </p:nvPr>
        </p:nvSpPr>
        <p:spPr>
          <a:xfrm>
            <a:off x="457200" y="2308671"/>
            <a:ext cx="8229600" cy="3017817"/>
          </a:xfrm>
        </p:spPr>
        <p:txBody>
          <a:bodyPr/>
          <a:lstStyle/>
          <a:p>
            <a:pPr marL="0" indent="0">
              <a:buNone/>
            </a:pPr>
            <a:r>
              <a:rPr lang="en-US" dirty="0" smtClean="0"/>
              <a:t>Debbie</a:t>
            </a:r>
          </a:p>
          <a:p>
            <a:pPr marL="0" indent="0">
              <a:buNone/>
            </a:pPr>
            <a:r>
              <a:rPr lang="en-US" dirty="0" smtClean="0"/>
              <a:t>Tyler</a:t>
            </a:r>
            <a:endParaRPr lang="en-US" dirty="0"/>
          </a:p>
        </p:txBody>
      </p:sp>
    </p:spTree>
    <p:extLst>
      <p:ext uri="{BB962C8B-B14F-4D97-AF65-F5344CB8AC3E}">
        <p14:creationId xmlns:p14="http://schemas.microsoft.com/office/powerpoint/2010/main" val="17721856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199"/>
            <a:ext cx="8229600" cy="1648455"/>
          </a:xfrm>
        </p:spPr>
        <p:txBody>
          <a:bodyPr>
            <a:normAutofit/>
          </a:bodyPr>
          <a:lstStyle/>
          <a:p>
            <a:r>
              <a:rPr lang="en-US" dirty="0" smtClean="0"/>
              <a:t>Nurses succeed by female intuition</a:t>
            </a:r>
            <a:endParaRPr lang="en-US" dirty="0"/>
          </a:p>
        </p:txBody>
      </p:sp>
      <p:sp>
        <p:nvSpPr>
          <p:cNvPr id="3" name="Content Placeholder 2"/>
          <p:cNvSpPr>
            <a:spLocks noGrp="1"/>
          </p:cNvSpPr>
          <p:nvPr>
            <p:ph idx="1"/>
          </p:nvPr>
        </p:nvSpPr>
        <p:spPr>
          <a:xfrm>
            <a:off x="457200" y="2373039"/>
            <a:ext cx="8229600" cy="3753124"/>
          </a:xfrm>
        </p:spPr>
        <p:txBody>
          <a:bodyPr/>
          <a:lstStyle/>
          <a:p>
            <a:pPr marL="0" indent="0">
              <a:buNone/>
            </a:pPr>
            <a:r>
              <a:rPr lang="en-US" dirty="0" smtClean="0"/>
              <a:t>Eli removing drains early to prevent infection</a:t>
            </a:r>
          </a:p>
          <a:p>
            <a:pPr marL="0" indent="0">
              <a:buNone/>
            </a:pPr>
            <a:endParaRPr lang="en-US" dirty="0" smtClean="0"/>
          </a:p>
          <a:p>
            <a:pPr marL="0" indent="0">
              <a:buNone/>
            </a:pPr>
            <a:r>
              <a:rPr lang="en-US" dirty="0" smtClean="0"/>
              <a:t>Bailey claims credit for the innovation through “science”</a:t>
            </a:r>
            <a:endParaRPr lang="en-US" dirty="0"/>
          </a:p>
        </p:txBody>
      </p:sp>
    </p:spTree>
    <p:extLst>
      <p:ext uri="{BB962C8B-B14F-4D97-AF65-F5344CB8AC3E}">
        <p14:creationId xmlns:p14="http://schemas.microsoft.com/office/powerpoint/2010/main" val="1335144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But really, who </a:t>
            </a:r>
            <a:r>
              <a:rPr lang="en-US" dirty="0"/>
              <a:t>are nurses?</a:t>
            </a:r>
          </a:p>
        </p:txBody>
      </p:sp>
      <p:sp>
        <p:nvSpPr>
          <p:cNvPr id="3" name="Content Placeholder 2"/>
          <p:cNvSpPr>
            <a:spLocks noGrp="1"/>
          </p:cNvSpPr>
          <p:nvPr>
            <p:ph idx="1"/>
          </p:nvPr>
        </p:nvSpPr>
        <p:spPr>
          <a:xfrm>
            <a:off x="457200" y="1600201"/>
            <a:ext cx="8229600" cy="4874898"/>
          </a:xfrm>
        </p:spPr>
        <p:txBody>
          <a:bodyPr>
            <a:normAutofit/>
          </a:bodyPr>
          <a:lstStyle/>
          <a:p>
            <a:pPr marL="0" indent="0">
              <a:spcBef>
                <a:spcPts val="3168"/>
              </a:spcBef>
              <a:buNone/>
            </a:pPr>
            <a:r>
              <a:rPr lang="en-US" dirty="0" smtClean="0"/>
              <a:t>Autonomous </a:t>
            </a:r>
            <a:r>
              <a:rPr lang="en-US" dirty="0"/>
              <a:t>professionals;</a:t>
            </a:r>
          </a:p>
          <a:p>
            <a:pPr marL="0" indent="0">
              <a:lnSpc>
                <a:spcPct val="100000"/>
              </a:lnSpc>
              <a:spcBef>
                <a:spcPts val="3168"/>
              </a:spcBef>
              <a:buNone/>
            </a:pPr>
            <a:r>
              <a:rPr lang="en-US" dirty="0"/>
              <a:t>E</a:t>
            </a:r>
            <a:r>
              <a:rPr lang="en-US" dirty="0" smtClean="0"/>
              <a:t>ducated </a:t>
            </a:r>
            <a:r>
              <a:rPr lang="en-US" dirty="0"/>
              <a:t>and experienced clinicians, researchers, educators and advocates.</a:t>
            </a:r>
          </a:p>
        </p:txBody>
      </p:sp>
    </p:spTree>
    <p:extLst>
      <p:ext uri="{BB962C8B-B14F-4D97-AF65-F5344CB8AC3E}">
        <p14:creationId xmlns:p14="http://schemas.microsoft.com/office/powerpoint/2010/main" val="6219708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Skilled problem solvers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Detect problems;</a:t>
            </a:r>
          </a:p>
          <a:p>
            <a:pPr marL="0" indent="0">
              <a:buNone/>
            </a:pPr>
            <a:r>
              <a:rPr lang="en-US" dirty="0" smtClean="0"/>
              <a:t>Make decisions about how to resolve problems </a:t>
            </a:r>
            <a:br>
              <a:rPr lang="en-US" dirty="0" smtClean="0"/>
            </a:br>
            <a:r>
              <a:rPr lang="en-US" dirty="0" smtClean="0"/>
              <a:t>Fix the problem themselves or--</a:t>
            </a:r>
          </a:p>
          <a:p>
            <a:pPr marL="0" indent="0">
              <a:buNone/>
            </a:pPr>
            <a:r>
              <a:rPr lang="en-US" dirty="0" smtClean="0"/>
              <a:t>Coordinate </a:t>
            </a:r>
            <a:r>
              <a:rPr lang="en-US" dirty="0"/>
              <a:t>with the health care team to get the plan implemented.</a:t>
            </a:r>
          </a:p>
          <a:p>
            <a:pPr marL="0" indent="0">
              <a:buNone/>
            </a:pPr>
            <a:endParaRPr lang="en-US" dirty="0"/>
          </a:p>
        </p:txBody>
      </p:sp>
    </p:spTree>
    <p:extLst>
      <p:ext uri="{BB962C8B-B14F-4D97-AF65-F5344CB8AC3E}">
        <p14:creationId xmlns:p14="http://schemas.microsoft.com/office/powerpoint/2010/main" val="7468345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5400" i="1" dirty="0" smtClean="0"/>
              <a:t>Nurse Jackie</a:t>
            </a:r>
          </a:p>
          <a:p>
            <a:pPr marL="0" indent="0" algn="ctr">
              <a:buNone/>
            </a:pPr>
            <a:r>
              <a:rPr lang="en-US" dirty="0" smtClean="0"/>
              <a:t>April 12, 2010</a:t>
            </a:r>
            <a:endParaRPr lang="en-US" dirty="0"/>
          </a:p>
          <a:p>
            <a:pPr marL="0" indent="0">
              <a:buNone/>
            </a:pPr>
            <a:endParaRPr lang="en-US" dirty="0"/>
          </a:p>
        </p:txBody>
      </p:sp>
    </p:spTree>
    <p:extLst>
      <p:ext uri="{BB962C8B-B14F-4D97-AF65-F5344CB8AC3E}">
        <p14:creationId xmlns:p14="http://schemas.microsoft.com/office/powerpoint/2010/main" val="22748128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349500" y="2692400"/>
            <a:ext cx="6794500" cy="4165600"/>
          </a:xfrm>
          <a:prstGeom prst="rect">
            <a:avLst/>
          </a:prstGeom>
        </p:spPr>
      </p:pic>
      <p:pic>
        <p:nvPicPr>
          <p:cNvPr id="3" name="Picture 2"/>
          <p:cNvPicPr>
            <a:picLocks noChangeAspect="1"/>
          </p:cNvPicPr>
          <p:nvPr/>
        </p:nvPicPr>
        <p:blipFill>
          <a:blip r:embed="rId3"/>
          <a:stretch>
            <a:fillRect/>
          </a:stretch>
        </p:blipFill>
        <p:spPr>
          <a:xfrm>
            <a:off x="138519" y="0"/>
            <a:ext cx="3492500" cy="4203700"/>
          </a:xfrm>
          <a:prstGeom prst="rect">
            <a:avLst/>
          </a:prstGeom>
        </p:spPr>
      </p:pic>
    </p:spTree>
    <p:extLst>
      <p:ext uri="{BB962C8B-B14F-4D97-AF65-F5344CB8AC3E}">
        <p14:creationId xmlns:p14="http://schemas.microsoft.com/office/powerpoint/2010/main" val="3606186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6200" y="239428"/>
            <a:ext cx="4495800" cy="4191000"/>
          </a:xfrm>
          <a:prstGeom prst="rect">
            <a:avLst/>
          </a:prstGeom>
        </p:spPr>
      </p:pic>
      <p:pic>
        <p:nvPicPr>
          <p:cNvPr id="6" name="Picture 5"/>
          <p:cNvPicPr>
            <a:picLocks noChangeAspect="1"/>
          </p:cNvPicPr>
          <p:nvPr/>
        </p:nvPicPr>
        <p:blipFill>
          <a:blip r:embed="rId3"/>
          <a:stretch>
            <a:fillRect/>
          </a:stretch>
        </p:blipFill>
        <p:spPr>
          <a:xfrm>
            <a:off x="4953000" y="2679700"/>
            <a:ext cx="4191000" cy="4178300"/>
          </a:xfrm>
          <a:prstGeom prst="rect">
            <a:avLst/>
          </a:prstGeom>
        </p:spPr>
      </p:pic>
    </p:spTree>
    <p:extLst>
      <p:ext uri="{BB962C8B-B14F-4D97-AF65-F5344CB8AC3E}">
        <p14:creationId xmlns:p14="http://schemas.microsoft.com/office/powerpoint/2010/main" val="1019664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5400" i="1" dirty="0" smtClean="0"/>
              <a:t>Nurse Jackie</a:t>
            </a:r>
          </a:p>
          <a:p>
            <a:pPr marL="0" indent="0">
              <a:buNone/>
            </a:pPr>
            <a:endParaRPr lang="en-US" dirty="0"/>
          </a:p>
        </p:txBody>
      </p:sp>
    </p:spTree>
    <p:extLst>
      <p:ext uri="{BB962C8B-B14F-4D97-AF65-F5344CB8AC3E}">
        <p14:creationId xmlns:p14="http://schemas.microsoft.com/office/powerpoint/2010/main" val="13683026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0" y="32209"/>
            <a:ext cx="5079565" cy="3635899"/>
          </a:xfrm>
          <a:prstGeom prst="rect">
            <a:avLst/>
          </a:prstGeom>
        </p:spPr>
      </p:pic>
      <p:pic>
        <p:nvPicPr>
          <p:cNvPr id="9" name="Picture 8"/>
          <p:cNvPicPr>
            <a:picLocks noChangeAspect="1"/>
          </p:cNvPicPr>
          <p:nvPr/>
        </p:nvPicPr>
        <p:blipFill>
          <a:blip r:embed="rId3"/>
          <a:stretch>
            <a:fillRect/>
          </a:stretch>
        </p:blipFill>
        <p:spPr>
          <a:xfrm>
            <a:off x="4907110" y="2883675"/>
            <a:ext cx="4236890" cy="3966200"/>
          </a:xfrm>
          <a:prstGeom prst="rect">
            <a:avLst/>
          </a:prstGeom>
        </p:spPr>
      </p:pic>
      <p:sp>
        <p:nvSpPr>
          <p:cNvPr id="10" name="Content Placeholder 9"/>
          <p:cNvSpPr>
            <a:spLocks noGrp="1"/>
          </p:cNvSpPr>
          <p:nvPr>
            <p:ph idx="1"/>
          </p:nvPr>
        </p:nvSpPr>
        <p:spPr/>
        <p:txBody>
          <a:bodyPr/>
          <a:lstStyle/>
          <a:p>
            <a:endParaRPr lang="en-US" dirty="0"/>
          </a:p>
        </p:txBody>
      </p:sp>
    </p:spTree>
    <p:extLst>
      <p:ext uri="{BB962C8B-B14F-4D97-AF65-F5344CB8AC3E}">
        <p14:creationId xmlns:p14="http://schemas.microsoft.com/office/powerpoint/2010/main" val="1677914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rcRect l="-154560" r="-154560"/>
          <a:stretch>
            <a:fillRect/>
          </a:stretch>
        </p:blipFill>
        <p:spPr>
          <a:xfrm>
            <a:off x="2243526" y="752637"/>
            <a:ext cx="10427949" cy="5734970"/>
          </a:xfrm>
        </p:spPr>
      </p:pic>
      <p:pic>
        <p:nvPicPr>
          <p:cNvPr id="4" name="Picture 3"/>
          <p:cNvPicPr>
            <a:picLocks noChangeAspect="1"/>
          </p:cNvPicPr>
          <p:nvPr/>
        </p:nvPicPr>
        <p:blipFill>
          <a:blip r:embed="rId3"/>
          <a:stretch>
            <a:fillRect/>
          </a:stretch>
        </p:blipFill>
        <p:spPr>
          <a:xfrm>
            <a:off x="152868" y="0"/>
            <a:ext cx="5219700" cy="4229100"/>
          </a:xfrm>
          <a:prstGeom prst="rect">
            <a:avLst/>
          </a:prstGeom>
        </p:spPr>
      </p:pic>
    </p:spTree>
    <p:extLst>
      <p:ext uri="{BB962C8B-B14F-4D97-AF65-F5344CB8AC3E}">
        <p14:creationId xmlns:p14="http://schemas.microsoft.com/office/powerpoint/2010/main" val="31639176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0546"/>
            <a:ext cx="8229600" cy="1143000"/>
          </a:xfrm>
        </p:spPr>
        <p:txBody>
          <a:bodyPr>
            <a:normAutofit/>
          </a:bodyPr>
          <a:lstStyle/>
          <a:p>
            <a:r>
              <a:rPr lang="en-US" dirty="0" smtClean="0"/>
              <a:t>Why do hospitals exist?</a:t>
            </a:r>
            <a:endParaRPr lang="en-US" dirty="0"/>
          </a:p>
        </p:txBody>
      </p:sp>
    </p:spTree>
    <p:extLst>
      <p:ext uri="{BB962C8B-B14F-4D97-AF65-F5344CB8AC3E}">
        <p14:creationId xmlns:p14="http://schemas.microsoft.com/office/powerpoint/2010/main" val="3405555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40546"/>
            <a:ext cx="8229600" cy="1143000"/>
          </a:xfrm>
        </p:spPr>
        <p:txBody>
          <a:bodyPr/>
          <a:lstStyle/>
          <a:p>
            <a:r>
              <a:rPr lang="en-US" dirty="0" smtClean="0"/>
              <a:t>Nurses </a:t>
            </a:r>
            <a:r>
              <a:rPr lang="en-US" i="1" dirty="0" smtClean="0"/>
              <a:t>can</a:t>
            </a:r>
            <a:r>
              <a:rPr lang="en-US" dirty="0" smtClean="0"/>
              <a:t> talk to each other</a:t>
            </a:r>
            <a:endParaRPr lang="en-US" dirty="0"/>
          </a:p>
        </p:txBody>
      </p:sp>
    </p:spTree>
    <p:extLst>
      <p:ext uri="{BB962C8B-B14F-4D97-AF65-F5344CB8AC3E}">
        <p14:creationId xmlns:p14="http://schemas.microsoft.com/office/powerpoint/2010/main" val="364295058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rcRect l="-7082" r="-7082"/>
          <a:stretch>
            <a:fillRect/>
          </a:stretch>
        </p:blipFill>
        <p:spPr>
          <a:xfrm>
            <a:off x="-542226" y="156799"/>
            <a:ext cx="10292442" cy="5660447"/>
          </a:xfrm>
        </p:spPr>
      </p:pic>
    </p:spTree>
    <p:extLst>
      <p:ext uri="{BB962C8B-B14F-4D97-AF65-F5344CB8AC3E}">
        <p14:creationId xmlns:p14="http://schemas.microsoft.com/office/powerpoint/2010/main" val="21951122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197669"/>
            <a:ext cx="8229600" cy="2004545"/>
          </a:xfrm>
        </p:spPr>
        <p:txBody>
          <a:bodyPr>
            <a:normAutofit/>
          </a:bodyPr>
          <a:lstStyle/>
          <a:p>
            <a:r>
              <a:rPr lang="en-US" dirty="0" smtClean="0"/>
              <a:t>But, nurses actually have skill, courage and education</a:t>
            </a:r>
            <a:endParaRPr lang="en-US" dirty="0"/>
          </a:p>
        </p:txBody>
      </p:sp>
    </p:spTree>
    <p:extLst>
      <p:ext uri="{BB962C8B-B14F-4D97-AF65-F5344CB8AC3E}">
        <p14:creationId xmlns:p14="http://schemas.microsoft.com/office/powerpoint/2010/main" val="22658657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197669"/>
            <a:ext cx="8229600" cy="2788542"/>
          </a:xfrm>
        </p:spPr>
        <p:txBody>
          <a:bodyPr>
            <a:normAutofit/>
          </a:bodyPr>
          <a:lstStyle/>
          <a:p>
            <a:r>
              <a:rPr lang="en-US" sz="5400" i="1" dirty="0" smtClean="0"/>
              <a:t>ER</a:t>
            </a:r>
            <a:r>
              <a:rPr lang="en-US" dirty="0" smtClean="0"/>
              <a:t/>
            </a:r>
            <a:br>
              <a:rPr lang="en-US" dirty="0" smtClean="0"/>
            </a:br>
            <a:r>
              <a:rPr lang="en-US" dirty="0"/>
              <a:t/>
            </a:r>
            <a:br>
              <a:rPr lang="en-US" dirty="0"/>
            </a:br>
            <a:r>
              <a:rPr lang="en-US" sz="2800" dirty="0" smtClean="0"/>
              <a:t>October 2005</a:t>
            </a:r>
            <a:endParaRPr lang="en-US" sz="2800" dirty="0"/>
          </a:p>
        </p:txBody>
      </p:sp>
    </p:spTree>
    <p:extLst>
      <p:ext uri="{BB962C8B-B14F-4D97-AF65-F5344CB8AC3E}">
        <p14:creationId xmlns:p14="http://schemas.microsoft.com/office/powerpoint/2010/main" val="3491693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099" y="-705595"/>
            <a:ext cx="9516345" cy="43903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2"/>
          <a:srcRect l="-34303" r="-34303"/>
          <a:stretch>
            <a:fillRect/>
          </a:stretch>
        </p:blipFill>
        <p:spPr>
          <a:xfrm>
            <a:off x="2652074" y="2912193"/>
            <a:ext cx="8229600" cy="4525963"/>
          </a:xfrm>
        </p:spPr>
      </p:pic>
      <p:pic>
        <p:nvPicPr>
          <p:cNvPr id="6" name="Picture 5"/>
          <p:cNvPicPr>
            <a:picLocks noChangeAspect="1"/>
          </p:cNvPicPr>
          <p:nvPr/>
        </p:nvPicPr>
        <p:blipFill>
          <a:blip r:embed="rId3"/>
          <a:stretch>
            <a:fillRect/>
          </a:stretch>
        </p:blipFill>
        <p:spPr>
          <a:xfrm>
            <a:off x="0" y="0"/>
            <a:ext cx="4874972" cy="3355500"/>
          </a:xfrm>
          <a:prstGeom prst="rect">
            <a:avLst/>
          </a:prstGeom>
        </p:spPr>
      </p:pic>
    </p:spTree>
    <p:extLst>
      <p:ext uri="{BB962C8B-B14F-4D97-AF65-F5344CB8AC3E}">
        <p14:creationId xmlns:p14="http://schemas.microsoft.com/office/powerpoint/2010/main" val="2518118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231153"/>
          </a:xfrm>
        </p:spPr>
        <p:txBody>
          <a:bodyPr>
            <a:normAutofit/>
          </a:bodyPr>
          <a:lstStyle/>
          <a:p>
            <a:r>
              <a:rPr lang="en-US" dirty="0" smtClean="0"/>
              <a:t>Nurses teach physicians</a:t>
            </a:r>
            <a:endParaRPr lang="en-US" dirty="0"/>
          </a:p>
        </p:txBody>
      </p:sp>
      <p:sp>
        <p:nvSpPr>
          <p:cNvPr id="3" name="Content Placeholder 2"/>
          <p:cNvSpPr>
            <a:spLocks noGrp="1"/>
          </p:cNvSpPr>
          <p:nvPr>
            <p:ph idx="1"/>
          </p:nvPr>
        </p:nvSpPr>
        <p:spPr>
          <a:xfrm>
            <a:off x="457200" y="2306193"/>
            <a:ext cx="8229600" cy="3819970"/>
          </a:xfrm>
        </p:spPr>
        <p:txBody>
          <a:bodyPr/>
          <a:lstStyle/>
          <a:p>
            <a:pPr marL="0" indent="0">
              <a:buNone/>
            </a:pPr>
            <a:r>
              <a:rPr lang="en-US" dirty="0" smtClean="0"/>
              <a:t>But it is rarely publicly recognized</a:t>
            </a:r>
            <a:endParaRPr lang="en-US" dirty="0"/>
          </a:p>
        </p:txBody>
      </p:sp>
    </p:spTree>
    <p:extLst>
      <p:ext uri="{BB962C8B-B14F-4D97-AF65-F5344CB8AC3E}">
        <p14:creationId xmlns:p14="http://schemas.microsoft.com/office/powerpoint/2010/main" val="8185803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2197669"/>
            <a:ext cx="8229600" cy="2788542"/>
          </a:xfrm>
        </p:spPr>
        <p:txBody>
          <a:bodyPr>
            <a:normAutofit/>
          </a:bodyPr>
          <a:lstStyle/>
          <a:p>
            <a:r>
              <a:rPr lang="en-US" sz="5400" i="1" dirty="0" smtClean="0"/>
              <a:t>ER</a:t>
            </a:r>
            <a:r>
              <a:rPr lang="en-US" dirty="0" smtClean="0"/>
              <a:t/>
            </a:r>
            <a:br>
              <a:rPr lang="en-US" dirty="0" smtClean="0"/>
            </a:br>
            <a:r>
              <a:rPr lang="en-US" dirty="0"/>
              <a:t/>
            </a:r>
            <a:br>
              <a:rPr lang="en-US" dirty="0"/>
            </a:br>
            <a:r>
              <a:rPr lang="en-US" sz="2800" dirty="0" smtClean="0"/>
              <a:t>October 2005</a:t>
            </a:r>
            <a:endParaRPr lang="en-US" sz="2800" dirty="0"/>
          </a:p>
        </p:txBody>
      </p:sp>
    </p:spTree>
    <p:extLst>
      <p:ext uri="{BB962C8B-B14F-4D97-AF65-F5344CB8AC3E}">
        <p14:creationId xmlns:p14="http://schemas.microsoft.com/office/powerpoint/2010/main" val="3959484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099" y="-799675"/>
            <a:ext cx="9516345" cy="43903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2"/>
          <a:srcRect l="-16548" r="-16548"/>
          <a:stretch>
            <a:fillRect/>
          </a:stretch>
        </p:blipFill>
        <p:spPr>
          <a:xfrm>
            <a:off x="3229599" y="3054894"/>
            <a:ext cx="6915223" cy="3803106"/>
          </a:xfrm>
        </p:spPr>
      </p:pic>
      <p:pic>
        <p:nvPicPr>
          <p:cNvPr id="6" name="Picture 5"/>
          <p:cNvPicPr>
            <a:picLocks noChangeAspect="1"/>
          </p:cNvPicPr>
          <p:nvPr/>
        </p:nvPicPr>
        <p:blipFill>
          <a:blip r:embed="rId3"/>
          <a:stretch>
            <a:fillRect/>
          </a:stretch>
        </p:blipFill>
        <p:spPr>
          <a:xfrm>
            <a:off x="0" y="0"/>
            <a:ext cx="5384461" cy="3575019"/>
          </a:xfrm>
          <a:prstGeom prst="rect">
            <a:avLst/>
          </a:prstGeom>
        </p:spPr>
      </p:pic>
    </p:spTree>
    <p:extLst>
      <p:ext uri="{BB962C8B-B14F-4D97-AF65-F5344CB8AC3E}">
        <p14:creationId xmlns:p14="http://schemas.microsoft.com/office/powerpoint/2010/main" val="3609241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1099" y="-799675"/>
            <a:ext cx="9516345" cy="439037"/>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2"/>
          <a:srcRect l="-29004" r="-29004"/>
          <a:stretch>
            <a:fillRect/>
          </a:stretch>
        </p:blipFill>
        <p:spPr>
          <a:xfrm>
            <a:off x="3843622" y="2989744"/>
            <a:ext cx="7461350" cy="4103455"/>
          </a:xfrm>
        </p:spPr>
      </p:pic>
      <p:pic>
        <p:nvPicPr>
          <p:cNvPr id="4" name="Picture 3"/>
          <p:cNvPicPr>
            <a:picLocks noChangeAspect="1"/>
          </p:cNvPicPr>
          <p:nvPr/>
        </p:nvPicPr>
        <p:blipFill>
          <a:blip r:embed="rId3"/>
          <a:stretch>
            <a:fillRect/>
          </a:stretch>
        </p:blipFill>
        <p:spPr>
          <a:xfrm>
            <a:off x="0" y="0"/>
            <a:ext cx="5925547" cy="3919977"/>
          </a:xfrm>
          <a:prstGeom prst="rect">
            <a:avLst/>
          </a:prstGeom>
        </p:spPr>
      </p:pic>
    </p:spTree>
    <p:extLst>
      <p:ext uri="{BB962C8B-B14F-4D97-AF65-F5344CB8AC3E}">
        <p14:creationId xmlns:p14="http://schemas.microsoft.com/office/powerpoint/2010/main" val="37432713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a:xfrm>
            <a:off x="457200" y="1515451"/>
            <a:ext cx="8229600" cy="2676583"/>
          </a:xfrm>
        </p:spPr>
        <p:txBody>
          <a:bodyPr/>
          <a:lstStyle/>
          <a:p>
            <a:pPr marL="0" indent="0" algn="ctr">
              <a:buNone/>
            </a:pPr>
            <a:r>
              <a:rPr lang="en-US" sz="5400" dirty="0" smtClean="0"/>
              <a:t>Autonomy</a:t>
            </a:r>
            <a:endParaRPr lang="en-US" sz="5400" dirty="0"/>
          </a:p>
        </p:txBody>
      </p:sp>
    </p:spTree>
    <p:extLst>
      <p:ext uri="{BB962C8B-B14F-4D97-AF65-F5344CB8AC3E}">
        <p14:creationId xmlns:p14="http://schemas.microsoft.com/office/powerpoint/2010/main" val="17118449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pic>
        <p:nvPicPr>
          <p:cNvPr id="4" name="Content Placeholder 3"/>
          <p:cNvPicPr>
            <a:picLocks noGrp="1" noChangeAspect="1"/>
          </p:cNvPicPr>
          <p:nvPr>
            <p:ph idx="1"/>
          </p:nvPr>
        </p:nvPicPr>
        <p:blipFill>
          <a:blip r:embed="rId3"/>
          <a:srcRect l="-9584" r="-9584"/>
          <a:stretch>
            <a:fillRect/>
          </a:stretch>
        </p:blipFill>
        <p:spPr>
          <a:xfrm>
            <a:off x="-797281" y="0"/>
            <a:ext cx="10626063" cy="5843925"/>
          </a:xfrm>
        </p:spPr>
      </p:pic>
    </p:spTree>
    <p:extLst>
      <p:ext uri="{BB962C8B-B14F-4D97-AF65-F5344CB8AC3E}">
        <p14:creationId xmlns:p14="http://schemas.microsoft.com/office/powerpoint/2010/main" val="41489910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3681"/>
            <a:ext cx="8229600" cy="1231153"/>
          </a:xfrm>
        </p:spPr>
        <p:txBody>
          <a:bodyPr>
            <a:normAutofit fontScale="90000"/>
          </a:bodyPr>
          <a:lstStyle/>
          <a:p>
            <a:r>
              <a:rPr lang="en-US" dirty="0" smtClean="0"/>
              <a:t>Do patients “belong” </a:t>
            </a:r>
            <a:br>
              <a:rPr lang="en-US" dirty="0" smtClean="0"/>
            </a:br>
            <a:r>
              <a:rPr lang="en-US" dirty="0" smtClean="0"/>
              <a:t>to physicians?</a:t>
            </a:r>
            <a:endParaRPr lang="en-US" dirty="0"/>
          </a:p>
        </p:txBody>
      </p:sp>
    </p:spTree>
    <p:extLst>
      <p:ext uri="{BB962C8B-B14F-4D97-AF65-F5344CB8AC3E}">
        <p14:creationId xmlns:p14="http://schemas.microsoft.com/office/powerpoint/2010/main" val="27775932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46"/>
            <a:ext cx="9144000" cy="41900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3"/>
          <a:srcRect l="-50736" r="-50736"/>
          <a:stretch>
            <a:fillRect/>
          </a:stretch>
        </p:blipFill>
        <p:spPr>
          <a:xfrm>
            <a:off x="2981305" y="2332037"/>
            <a:ext cx="8229600" cy="4525963"/>
          </a:xfrm>
        </p:spPr>
      </p:pic>
      <p:pic>
        <p:nvPicPr>
          <p:cNvPr id="6" name="Picture 5"/>
          <p:cNvPicPr>
            <a:picLocks noChangeAspect="1"/>
          </p:cNvPicPr>
          <p:nvPr/>
        </p:nvPicPr>
        <p:blipFill>
          <a:blip r:embed="rId4"/>
          <a:stretch>
            <a:fillRect/>
          </a:stretch>
        </p:blipFill>
        <p:spPr>
          <a:xfrm>
            <a:off x="0" y="0"/>
            <a:ext cx="5029200" cy="4013200"/>
          </a:xfrm>
          <a:prstGeom prst="rect">
            <a:avLst/>
          </a:prstGeom>
        </p:spPr>
      </p:pic>
    </p:spTree>
    <p:extLst>
      <p:ext uri="{BB962C8B-B14F-4D97-AF65-F5344CB8AC3E}">
        <p14:creationId xmlns:p14="http://schemas.microsoft.com/office/powerpoint/2010/main" val="392938042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2032820"/>
          </a:xfrm>
        </p:spPr>
        <p:txBody>
          <a:bodyPr>
            <a:normAutofit/>
          </a:bodyPr>
          <a:lstStyle/>
          <a:p>
            <a:r>
              <a:rPr lang="en-US" dirty="0" smtClean="0"/>
              <a:t>Nurses apparently learn only from physicians, not nurses</a:t>
            </a:r>
            <a:endParaRPr lang="en-US" dirty="0"/>
          </a:p>
        </p:txBody>
      </p:sp>
      <p:sp>
        <p:nvSpPr>
          <p:cNvPr id="3" name="Content Placeholder 2"/>
          <p:cNvSpPr>
            <a:spLocks noGrp="1"/>
          </p:cNvSpPr>
          <p:nvPr>
            <p:ph idx="1"/>
          </p:nvPr>
        </p:nvSpPr>
        <p:spPr>
          <a:xfrm>
            <a:off x="457200" y="2306193"/>
            <a:ext cx="8229600" cy="3819970"/>
          </a:xfrm>
        </p:spPr>
        <p:txBody>
          <a:bodyPr/>
          <a:lstStyle/>
          <a:p>
            <a:pPr marL="0" indent="0">
              <a:buNone/>
            </a:pPr>
            <a:r>
              <a:rPr lang="en-US" dirty="0" smtClean="0"/>
              <a:t>Dell midwife training from Addison</a:t>
            </a:r>
            <a:endParaRPr lang="en-US" dirty="0"/>
          </a:p>
        </p:txBody>
      </p:sp>
    </p:spTree>
    <p:extLst>
      <p:ext uri="{BB962C8B-B14F-4D97-AF65-F5344CB8AC3E}">
        <p14:creationId xmlns:p14="http://schemas.microsoft.com/office/powerpoint/2010/main" val="13897271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p:txBody>
          <a:bodyPr>
            <a:normAutofit/>
          </a:bodyPr>
          <a:lstStyle/>
          <a:p>
            <a:pPr marL="0" indent="0" algn="ctr">
              <a:buNone/>
            </a:pPr>
            <a:r>
              <a:rPr lang="en-US" sz="4800" dirty="0" smtClean="0"/>
              <a:t>Who hires, fires and </a:t>
            </a:r>
          </a:p>
          <a:p>
            <a:pPr marL="0" indent="0" algn="ctr">
              <a:buNone/>
            </a:pPr>
            <a:r>
              <a:rPr lang="en-US" sz="4800" dirty="0" smtClean="0"/>
              <a:t>supervises nurses?</a:t>
            </a:r>
            <a:endParaRPr lang="en-US" sz="4800" dirty="0"/>
          </a:p>
        </p:txBody>
      </p:sp>
    </p:spTree>
    <p:extLst>
      <p:ext uri="{BB962C8B-B14F-4D97-AF65-F5344CB8AC3E}">
        <p14:creationId xmlns:p14="http://schemas.microsoft.com/office/powerpoint/2010/main" val="2546010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2" name="Content Placeholder 1"/>
          <p:cNvSpPr>
            <a:spLocks noGrp="1"/>
          </p:cNvSpPr>
          <p:nvPr>
            <p:ph idx="1"/>
          </p:nvPr>
        </p:nvSpPr>
        <p:spPr/>
        <p:txBody>
          <a:bodyPr>
            <a:normAutofit/>
          </a:bodyPr>
          <a:lstStyle/>
          <a:p>
            <a:pPr marL="0" indent="0" algn="ctr">
              <a:buNone/>
            </a:pPr>
            <a:r>
              <a:rPr lang="en-US" sz="5400" i="1" dirty="0" smtClean="0"/>
              <a:t>ER</a:t>
            </a:r>
          </a:p>
          <a:p>
            <a:pPr marL="0" indent="0" algn="ctr">
              <a:buNone/>
            </a:pPr>
            <a:r>
              <a:rPr lang="en-US" sz="4000" dirty="0" smtClean="0"/>
              <a:t>Abby is a nurse in this scene</a:t>
            </a:r>
            <a:endParaRPr lang="en-US" sz="4000" dirty="0"/>
          </a:p>
        </p:txBody>
      </p:sp>
    </p:spTree>
    <p:extLst>
      <p:ext uri="{BB962C8B-B14F-4D97-AF65-F5344CB8AC3E}">
        <p14:creationId xmlns:p14="http://schemas.microsoft.com/office/powerpoint/2010/main" val="34155231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pic>
        <p:nvPicPr>
          <p:cNvPr id="3" name="Content Placeholder 2"/>
          <p:cNvPicPr>
            <a:picLocks noGrp="1" noChangeAspect="1"/>
          </p:cNvPicPr>
          <p:nvPr>
            <p:ph idx="1"/>
          </p:nvPr>
        </p:nvPicPr>
        <p:blipFill>
          <a:blip r:embed="rId3"/>
          <a:srcRect t="-507" b="-507"/>
          <a:stretch>
            <a:fillRect/>
          </a:stretch>
        </p:blipFill>
        <p:spPr>
          <a:xfrm>
            <a:off x="0" y="156522"/>
            <a:ext cx="9144000" cy="5028847"/>
          </a:xfrm>
        </p:spPr>
      </p:pic>
    </p:spTree>
    <p:extLst>
      <p:ext uri="{BB962C8B-B14F-4D97-AF65-F5344CB8AC3E}">
        <p14:creationId xmlns:p14="http://schemas.microsoft.com/office/powerpoint/2010/main" val="21688881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7846"/>
            <a:ext cx="9144000" cy="41900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Content Placeholder 3"/>
          <p:cNvPicPr>
            <a:picLocks noGrp="1" noChangeAspect="1"/>
          </p:cNvPicPr>
          <p:nvPr>
            <p:ph idx="1"/>
          </p:nvPr>
        </p:nvPicPr>
        <p:blipFill>
          <a:blip r:embed="rId3"/>
          <a:srcRect l="-70954" r="-70954"/>
          <a:stretch>
            <a:fillRect/>
          </a:stretch>
        </p:blipFill>
        <p:spPr>
          <a:xfrm>
            <a:off x="-2302069" y="-155950"/>
            <a:ext cx="8229600" cy="4525963"/>
          </a:xfrm>
        </p:spPr>
      </p:pic>
      <p:pic>
        <p:nvPicPr>
          <p:cNvPr id="6" name="Picture 5"/>
          <p:cNvPicPr>
            <a:picLocks noChangeAspect="1"/>
          </p:cNvPicPr>
          <p:nvPr/>
        </p:nvPicPr>
        <p:blipFill>
          <a:blip r:embed="rId4"/>
          <a:stretch>
            <a:fillRect/>
          </a:stretch>
        </p:blipFill>
        <p:spPr>
          <a:xfrm>
            <a:off x="2974489" y="2971800"/>
            <a:ext cx="6286500" cy="3886200"/>
          </a:xfrm>
          <a:prstGeom prst="rect">
            <a:avLst/>
          </a:prstGeom>
        </p:spPr>
      </p:pic>
    </p:spTree>
    <p:extLst>
      <p:ext uri="{BB962C8B-B14F-4D97-AF65-F5344CB8AC3E}">
        <p14:creationId xmlns:p14="http://schemas.microsoft.com/office/powerpoint/2010/main" val="33488625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649506"/>
          </a:xfrm>
        </p:spPr>
        <p:txBody>
          <a:bodyPr>
            <a:normAutofit/>
          </a:bodyPr>
          <a:lstStyle/>
          <a:p>
            <a:r>
              <a:rPr lang="en-US" sz="4000" dirty="0"/>
              <a:t>The public’s perception:</a:t>
            </a:r>
            <a:br>
              <a:rPr lang="en-US" sz="4000" dirty="0"/>
            </a:br>
            <a:r>
              <a:rPr lang="en-US" sz="2800" dirty="0"/>
              <a:t>Nursing lacks autonomy, power and </a:t>
            </a:r>
            <a:r>
              <a:rPr lang="en-US" sz="2800" dirty="0" smtClean="0"/>
              <a:t/>
            </a:r>
            <a:br>
              <a:rPr lang="en-US" sz="2800" dirty="0" smtClean="0"/>
            </a:br>
            <a:r>
              <a:rPr lang="en-US" sz="2800" dirty="0" smtClean="0"/>
              <a:t>an </a:t>
            </a:r>
            <a:r>
              <a:rPr lang="en-US" sz="2800" dirty="0"/>
              <a:t>independent knowledge base</a:t>
            </a:r>
          </a:p>
        </p:txBody>
      </p:sp>
      <p:pic>
        <p:nvPicPr>
          <p:cNvPr id="4" name="Content Placeholder 3"/>
          <p:cNvPicPr>
            <a:picLocks noGrp="1" noChangeAspect="1"/>
          </p:cNvPicPr>
          <p:nvPr>
            <p:ph idx="1"/>
          </p:nvPr>
        </p:nvPicPr>
        <p:blipFill>
          <a:blip r:embed="rId2"/>
          <a:srcRect l="-58000" r="-58000"/>
          <a:stretch>
            <a:fillRect/>
          </a:stretch>
        </p:blipFill>
        <p:spPr>
          <a:xfrm>
            <a:off x="-119307" y="2316163"/>
            <a:ext cx="9357375" cy="4332118"/>
          </a:xfrm>
        </p:spPr>
      </p:pic>
    </p:spTree>
    <p:extLst>
      <p:ext uri="{BB962C8B-B14F-4D97-AF65-F5344CB8AC3E}">
        <p14:creationId xmlns:p14="http://schemas.microsoft.com/office/powerpoint/2010/main" val="4293079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6320"/>
            <a:ext cx="8229600" cy="1649506"/>
          </a:xfrm>
        </p:spPr>
        <p:txBody>
          <a:bodyPr>
            <a:normAutofit/>
          </a:bodyPr>
          <a:lstStyle/>
          <a:p>
            <a:r>
              <a:rPr lang="en-US" sz="4000" dirty="0"/>
              <a:t>Reality: </a:t>
            </a:r>
            <a:br>
              <a:rPr lang="en-US" sz="4000" dirty="0"/>
            </a:br>
            <a:r>
              <a:rPr lang="en-US" sz="4000" dirty="0"/>
              <a:t>the knowledge bases</a:t>
            </a:r>
            <a:endParaRPr lang="en-US" sz="2800" dirty="0"/>
          </a:p>
        </p:txBody>
      </p:sp>
      <p:pic>
        <p:nvPicPr>
          <p:cNvPr id="7" name="Content Placeholder 6"/>
          <p:cNvPicPr>
            <a:picLocks noGrp="1" noChangeAspect="1"/>
          </p:cNvPicPr>
          <p:nvPr>
            <p:ph idx="1"/>
          </p:nvPr>
        </p:nvPicPr>
        <p:blipFill>
          <a:blip r:embed="rId2"/>
          <a:srcRect l="-10354" r="-10354"/>
          <a:stretch>
            <a:fillRect/>
          </a:stretch>
        </p:blipFill>
        <p:spPr>
          <a:xfrm>
            <a:off x="246933" y="1705182"/>
            <a:ext cx="9198347" cy="5058737"/>
          </a:xfrm>
        </p:spPr>
      </p:pic>
    </p:spTree>
    <p:extLst>
      <p:ext uri="{BB962C8B-B14F-4D97-AF65-F5344CB8AC3E}">
        <p14:creationId xmlns:p14="http://schemas.microsoft.com/office/powerpoint/2010/main" val="424910118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2000"/>
            <a:ext cx="8229600" cy="1649506"/>
          </a:xfrm>
        </p:spPr>
        <p:txBody>
          <a:bodyPr>
            <a:normAutofit/>
          </a:bodyPr>
          <a:lstStyle/>
          <a:p>
            <a:r>
              <a:rPr lang="en-US" sz="4000" dirty="0"/>
              <a:t>Reality:  </a:t>
            </a:r>
            <a:br>
              <a:rPr lang="en-US" sz="4000" dirty="0"/>
            </a:br>
            <a:r>
              <a:rPr lang="en-US" sz="4000" dirty="0"/>
              <a:t>Autonomy and Power</a:t>
            </a:r>
            <a:endParaRPr lang="en-US" sz="2800" dirty="0"/>
          </a:p>
        </p:txBody>
      </p:sp>
      <p:pic>
        <p:nvPicPr>
          <p:cNvPr id="5" name="Content Placeholder 4"/>
          <p:cNvPicPr>
            <a:picLocks noGrp="1" noChangeAspect="1"/>
          </p:cNvPicPr>
          <p:nvPr>
            <p:ph idx="1"/>
          </p:nvPr>
        </p:nvPicPr>
        <p:blipFill>
          <a:blip r:embed="rId2"/>
          <a:srcRect l="-4635" r="-4635"/>
          <a:stretch>
            <a:fillRect/>
          </a:stretch>
        </p:blipFill>
        <p:spPr>
          <a:xfrm>
            <a:off x="0" y="1871506"/>
            <a:ext cx="9066989" cy="4986494"/>
          </a:xfrm>
        </p:spPr>
      </p:pic>
    </p:spTree>
    <p:extLst>
      <p:ext uri="{BB962C8B-B14F-4D97-AF65-F5344CB8AC3E}">
        <p14:creationId xmlns:p14="http://schemas.microsoft.com/office/powerpoint/2010/main" val="22629749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89667"/>
            <a:ext cx="8229600" cy="2569023"/>
          </a:xfrm>
        </p:spPr>
        <p:txBody>
          <a:bodyPr>
            <a:normAutofit/>
          </a:bodyPr>
          <a:lstStyle/>
          <a:p>
            <a:r>
              <a:rPr lang="en-US" dirty="0" smtClean="0"/>
              <a:t>Nurses teach patients</a:t>
            </a:r>
            <a:br>
              <a:rPr lang="en-US" dirty="0" smtClean="0"/>
            </a:br>
            <a:endParaRPr lang="en-US" dirty="0"/>
          </a:p>
        </p:txBody>
      </p:sp>
    </p:spTree>
    <p:extLst>
      <p:ext uri="{BB962C8B-B14F-4D97-AF65-F5344CB8AC3E}">
        <p14:creationId xmlns:p14="http://schemas.microsoft.com/office/powerpoint/2010/main" val="686071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64228"/>
            <a:ext cx="8229600" cy="1858682"/>
          </a:xfrm>
        </p:spPr>
        <p:txBody>
          <a:bodyPr>
            <a:normAutofit fontScale="90000"/>
          </a:bodyPr>
          <a:lstStyle/>
          <a:p>
            <a:r>
              <a:rPr lang="en-US" i="1" dirty="0" smtClean="0"/>
              <a:t>Nurse Jackie</a:t>
            </a:r>
            <a:br>
              <a:rPr lang="en-US" i="1" dirty="0" smtClean="0"/>
            </a:br>
            <a:r>
              <a:rPr lang="en-US" i="1" dirty="0" smtClean="0"/>
              <a:t/>
            </a:r>
            <a:br>
              <a:rPr lang="en-US" i="1" dirty="0" smtClean="0"/>
            </a:br>
            <a:r>
              <a:rPr lang="en-US" sz="2800" dirty="0" smtClean="0"/>
              <a:t>March 29, 2010</a:t>
            </a:r>
            <a:endParaRPr lang="en-US" sz="2800" dirty="0"/>
          </a:p>
        </p:txBody>
      </p:sp>
    </p:spTree>
    <p:extLst>
      <p:ext uri="{BB962C8B-B14F-4D97-AF65-F5344CB8AC3E}">
        <p14:creationId xmlns:p14="http://schemas.microsoft.com/office/powerpoint/2010/main" val="3965616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27107" y="2681264"/>
            <a:ext cx="184666" cy="369332"/>
          </a:xfrm>
          <a:prstGeom prst="rect">
            <a:avLst/>
          </a:prstGeom>
          <a:noFill/>
        </p:spPr>
        <p:txBody>
          <a:bodyPr wrap="none" rtlCol="0">
            <a:spAutoFit/>
          </a:bodyPr>
          <a:lstStyle/>
          <a:p>
            <a:endParaRPr lang="en-US"/>
          </a:p>
        </p:txBody>
      </p:sp>
      <p:pic>
        <p:nvPicPr>
          <p:cNvPr id="5" name="Content Placeholder 4"/>
          <p:cNvPicPr>
            <a:picLocks noGrp="1" noChangeAspect="1"/>
          </p:cNvPicPr>
          <p:nvPr>
            <p:ph idx="1"/>
          </p:nvPr>
        </p:nvPicPr>
        <p:blipFill>
          <a:blip r:embed="rId3"/>
          <a:srcRect l="-19616" r="-19616"/>
          <a:stretch>
            <a:fillRect/>
          </a:stretch>
        </p:blipFill>
        <p:spPr>
          <a:xfrm>
            <a:off x="2977889" y="2681264"/>
            <a:ext cx="7166933" cy="3941537"/>
          </a:xfrm>
        </p:spPr>
      </p:pic>
      <p:pic>
        <p:nvPicPr>
          <p:cNvPr id="7" name="Picture 6"/>
          <p:cNvPicPr>
            <a:picLocks noChangeAspect="1"/>
          </p:cNvPicPr>
          <p:nvPr/>
        </p:nvPicPr>
        <p:blipFill>
          <a:blip r:embed="rId4"/>
          <a:stretch>
            <a:fillRect/>
          </a:stretch>
        </p:blipFill>
        <p:spPr>
          <a:xfrm>
            <a:off x="0" y="0"/>
            <a:ext cx="4359148" cy="3810218"/>
          </a:xfrm>
          <a:prstGeom prst="rect">
            <a:avLst/>
          </a:prstGeom>
        </p:spPr>
      </p:pic>
    </p:spTree>
    <p:extLst>
      <p:ext uri="{BB962C8B-B14F-4D97-AF65-F5344CB8AC3E}">
        <p14:creationId xmlns:p14="http://schemas.microsoft.com/office/powerpoint/2010/main" val="358202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7084"/>
            <a:ext cx="8229600" cy="4525963"/>
          </a:xfrm>
        </p:spPr>
        <p:txBody>
          <a:bodyPr>
            <a:normAutofit/>
          </a:bodyPr>
          <a:lstStyle/>
          <a:p>
            <a:pPr marL="0" indent="0" algn="ctr">
              <a:buNone/>
            </a:pPr>
            <a:r>
              <a:rPr lang="en-US" sz="4400" dirty="0" smtClean="0"/>
              <a:t>Nurses run codes autonomously</a:t>
            </a:r>
          </a:p>
        </p:txBody>
      </p:sp>
    </p:spTree>
    <p:extLst>
      <p:ext uri="{BB962C8B-B14F-4D97-AF65-F5344CB8AC3E}">
        <p14:creationId xmlns:p14="http://schemas.microsoft.com/office/powerpoint/2010/main" val="2810016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lgn="ctr">
              <a:buNone/>
            </a:pPr>
            <a:r>
              <a:rPr lang="en-US" sz="5400" i="1" dirty="0" smtClean="0"/>
              <a:t>Nurse Jackie</a:t>
            </a:r>
          </a:p>
          <a:p>
            <a:pPr marL="0" indent="0" algn="ctr">
              <a:buNone/>
            </a:pPr>
            <a:r>
              <a:rPr lang="en-US" dirty="0" smtClean="0"/>
              <a:t>Marcy 29, 2010</a:t>
            </a:r>
            <a:endParaRPr lang="en-US" dirty="0"/>
          </a:p>
        </p:txBody>
      </p:sp>
    </p:spTree>
    <p:extLst>
      <p:ext uri="{BB962C8B-B14F-4D97-AF65-F5344CB8AC3E}">
        <p14:creationId xmlns:p14="http://schemas.microsoft.com/office/powerpoint/2010/main" val="38348478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rcRect l="-27595" r="-27595"/>
          <a:stretch>
            <a:fillRect/>
          </a:stretch>
        </p:blipFill>
        <p:spPr>
          <a:xfrm>
            <a:off x="3104177" y="2865208"/>
            <a:ext cx="7260131" cy="3992792"/>
          </a:xfrm>
        </p:spPr>
      </p:pic>
      <p:pic>
        <p:nvPicPr>
          <p:cNvPr id="5" name="Picture 4"/>
          <p:cNvPicPr>
            <a:picLocks noChangeAspect="1"/>
          </p:cNvPicPr>
          <p:nvPr/>
        </p:nvPicPr>
        <p:blipFill>
          <a:blip r:embed="rId3"/>
          <a:stretch>
            <a:fillRect/>
          </a:stretch>
        </p:blipFill>
        <p:spPr>
          <a:xfrm>
            <a:off x="136863" y="7937"/>
            <a:ext cx="4374084" cy="4398117"/>
          </a:xfrm>
          <a:prstGeom prst="rect">
            <a:avLst/>
          </a:prstGeom>
        </p:spPr>
      </p:pic>
    </p:spTree>
    <p:extLst>
      <p:ext uri="{BB962C8B-B14F-4D97-AF65-F5344CB8AC3E}">
        <p14:creationId xmlns:p14="http://schemas.microsoft.com/office/powerpoint/2010/main" val="12978214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9026"/>
            <a:ext cx="8229600" cy="2524466"/>
          </a:xfrm>
        </p:spPr>
        <p:txBody>
          <a:bodyPr>
            <a:noAutofit/>
          </a:bodyPr>
          <a:lstStyle/>
          <a:p>
            <a:r>
              <a:rPr lang="en-US" sz="4400" dirty="0" smtClean="0"/>
              <a:t/>
            </a:r>
            <a:br>
              <a:rPr lang="en-US" sz="4400" dirty="0" smtClean="0"/>
            </a:br>
            <a:r>
              <a:rPr lang="en-US" sz="4400" dirty="0" smtClean="0"/>
              <a:t>Nurses advocate autonomously</a:t>
            </a:r>
            <a:br>
              <a:rPr lang="en-US" sz="4400" dirty="0" smtClean="0"/>
            </a:br>
            <a:r>
              <a:rPr lang="en-US" sz="4400" dirty="0" smtClean="0"/>
              <a:t/>
            </a:r>
            <a:br>
              <a:rPr lang="en-US" sz="4400" dirty="0" smtClean="0"/>
            </a:br>
            <a:endParaRPr lang="en-US" sz="4400" dirty="0"/>
          </a:p>
        </p:txBody>
      </p:sp>
    </p:spTree>
    <p:extLst>
      <p:ext uri="{BB962C8B-B14F-4D97-AF65-F5344CB8AC3E}">
        <p14:creationId xmlns:p14="http://schemas.microsoft.com/office/powerpoint/2010/main" val="958298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9025"/>
            <a:ext cx="8229600" cy="3480941"/>
          </a:xfrm>
        </p:spPr>
        <p:txBody>
          <a:bodyPr>
            <a:normAutofit/>
          </a:bodyPr>
          <a:lstStyle/>
          <a:p>
            <a:r>
              <a:rPr lang="en-US" sz="5400" i="1" dirty="0" smtClean="0"/>
              <a:t>Mercy</a:t>
            </a:r>
            <a:br>
              <a:rPr lang="en-US" sz="5400" i="1" dirty="0" smtClean="0"/>
            </a:br>
            <a:r>
              <a:rPr lang="en-US" i="1" dirty="0" smtClean="0"/>
              <a:t/>
            </a:r>
            <a:br>
              <a:rPr lang="en-US" i="1" dirty="0" smtClean="0"/>
            </a:br>
            <a:r>
              <a:rPr lang="en-US" sz="3200" i="1" dirty="0" smtClean="0"/>
              <a:t/>
            </a:r>
            <a:br>
              <a:rPr lang="en-US" sz="3200" i="1" dirty="0" smtClean="0"/>
            </a:br>
            <a:r>
              <a:rPr lang="en-US" sz="3200" i="1" dirty="0" smtClean="0"/>
              <a:t/>
            </a:r>
            <a:br>
              <a:rPr lang="en-US" sz="3200" i="1" dirty="0" smtClean="0"/>
            </a:br>
            <a:r>
              <a:rPr lang="en-US" sz="3200" dirty="0" smtClean="0"/>
              <a:t>November 18, 2009</a:t>
            </a:r>
            <a:endParaRPr lang="en-US" sz="3200" dirty="0"/>
          </a:p>
        </p:txBody>
      </p:sp>
    </p:spTree>
    <p:extLst>
      <p:ext uri="{BB962C8B-B14F-4D97-AF65-F5344CB8AC3E}">
        <p14:creationId xmlns:p14="http://schemas.microsoft.com/office/powerpoint/2010/main" val="28717546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9026"/>
            <a:ext cx="8229600" cy="1910466"/>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4930216" y="3308460"/>
            <a:ext cx="4213783" cy="3345065"/>
          </a:xfrm>
          <a:prstGeom prst="rect">
            <a:avLst/>
          </a:prstGeom>
        </p:spPr>
      </p:pic>
      <p:pic>
        <p:nvPicPr>
          <p:cNvPr id="5" name="Picture 4"/>
          <p:cNvPicPr>
            <a:picLocks noChangeAspect="1"/>
          </p:cNvPicPr>
          <p:nvPr/>
        </p:nvPicPr>
        <p:blipFill>
          <a:blip r:embed="rId3"/>
          <a:stretch>
            <a:fillRect/>
          </a:stretch>
        </p:blipFill>
        <p:spPr>
          <a:xfrm>
            <a:off x="0" y="67692"/>
            <a:ext cx="5676900" cy="4241800"/>
          </a:xfrm>
          <a:prstGeom prst="rect">
            <a:avLst/>
          </a:prstGeom>
        </p:spPr>
      </p:pic>
    </p:spTree>
    <p:extLst>
      <p:ext uri="{BB962C8B-B14F-4D97-AF65-F5344CB8AC3E}">
        <p14:creationId xmlns:p14="http://schemas.microsoft.com/office/powerpoint/2010/main" val="3729095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99026"/>
            <a:ext cx="8229600" cy="1910466"/>
          </a:xfrm>
        </p:spPr>
        <p:txBody>
          <a:bodyPr>
            <a:normAutofit/>
          </a:bodyPr>
          <a:lstStyle/>
          <a:p>
            <a:endParaRPr lang="en-US" dirty="0"/>
          </a:p>
        </p:txBody>
      </p:sp>
      <p:pic>
        <p:nvPicPr>
          <p:cNvPr id="3" name="Picture 2"/>
          <p:cNvPicPr>
            <a:picLocks noChangeAspect="1"/>
          </p:cNvPicPr>
          <p:nvPr/>
        </p:nvPicPr>
        <p:blipFill>
          <a:blip r:embed="rId2"/>
          <a:stretch>
            <a:fillRect/>
          </a:stretch>
        </p:blipFill>
        <p:spPr>
          <a:xfrm>
            <a:off x="-174077" y="689917"/>
            <a:ext cx="9318077" cy="5644766"/>
          </a:xfrm>
          <a:prstGeom prst="rect">
            <a:avLst/>
          </a:prstGeom>
        </p:spPr>
      </p:pic>
    </p:spTree>
    <p:extLst>
      <p:ext uri="{BB962C8B-B14F-4D97-AF65-F5344CB8AC3E}">
        <p14:creationId xmlns:p14="http://schemas.microsoft.com/office/powerpoint/2010/main" val="39600822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Naughty nurse</a:t>
            </a:r>
            <a:endParaRPr lang="en-US" dirty="0"/>
          </a:p>
        </p:txBody>
      </p:sp>
      <p:sp>
        <p:nvSpPr>
          <p:cNvPr id="3" name="Content Placeholder 2"/>
          <p:cNvSpPr>
            <a:spLocks noGrp="1"/>
          </p:cNvSpPr>
          <p:nvPr>
            <p:ph idx="1"/>
          </p:nvPr>
        </p:nvSpPr>
        <p:spPr/>
        <p:txBody>
          <a:bodyPr>
            <a:normAutofit/>
          </a:bodyPr>
          <a:lstStyle/>
          <a:p>
            <a:pPr marL="0" indent="0">
              <a:buNone/>
            </a:pPr>
            <a:r>
              <a:rPr lang="en-US" i="1" dirty="0" smtClean="0"/>
              <a:t>Grey’s Anatomy:</a:t>
            </a:r>
          </a:p>
          <a:p>
            <a:pPr marL="0" indent="0">
              <a:buNone/>
            </a:pPr>
            <a:r>
              <a:rPr lang="en-US" dirty="0" smtClean="0"/>
              <a:t>Nurses who “can’t keep their knees together”</a:t>
            </a:r>
            <a:endParaRPr lang="en-US" dirty="0"/>
          </a:p>
        </p:txBody>
      </p:sp>
    </p:spTree>
    <p:extLst>
      <p:ext uri="{BB962C8B-B14F-4D97-AF65-F5344CB8AC3E}">
        <p14:creationId xmlns:p14="http://schemas.microsoft.com/office/powerpoint/2010/main" val="4071757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Naughty nurse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House: </a:t>
            </a:r>
            <a:r>
              <a:rPr lang="en-US" dirty="0"/>
              <a:t>R</a:t>
            </a:r>
            <a:r>
              <a:rPr lang="en-US" dirty="0" smtClean="0"/>
              <a:t>anking nurses “in order of </a:t>
            </a:r>
            <a:r>
              <a:rPr lang="en-US" dirty="0" err="1" smtClean="0"/>
              <a:t>doability</a:t>
            </a:r>
            <a:r>
              <a:rPr lang="en-US" dirty="0" smtClean="0"/>
              <a:t>”</a:t>
            </a:r>
          </a:p>
          <a:p>
            <a:pPr marL="0" indent="0">
              <a:buNone/>
            </a:pPr>
            <a:r>
              <a:rPr lang="en-US" i="1" dirty="0" smtClean="0"/>
              <a:t>Desperate Housewives</a:t>
            </a:r>
            <a:endParaRPr lang="en-US" dirty="0"/>
          </a:p>
        </p:txBody>
      </p:sp>
    </p:spTree>
    <p:extLst>
      <p:ext uri="{BB962C8B-B14F-4D97-AF65-F5344CB8AC3E}">
        <p14:creationId xmlns:p14="http://schemas.microsoft.com/office/powerpoint/2010/main" val="2145189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63826"/>
            <a:ext cx="8229600" cy="3971125"/>
          </a:xfrm>
        </p:spPr>
        <p:txBody>
          <a:bodyPr>
            <a:normAutofit/>
          </a:bodyPr>
          <a:lstStyle/>
          <a:p>
            <a:r>
              <a:rPr lang="en-US" i="1" dirty="0" smtClean="0"/>
              <a:t>Grey’s</a:t>
            </a:r>
            <a:r>
              <a:rPr lang="en-US" i="1" dirty="0"/>
              <a:t> </a:t>
            </a:r>
            <a:r>
              <a:rPr lang="en-US" i="1" dirty="0" smtClean="0"/>
              <a:t>Anatomy</a:t>
            </a:r>
            <a:r>
              <a:rPr lang="en-US" dirty="0" smtClean="0"/>
              <a:t/>
            </a:r>
            <a:br>
              <a:rPr lang="en-US" dirty="0" smtClean="0"/>
            </a:br>
            <a:r>
              <a:rPr lang="en-US" dirty="0" smtClean="0"/>
              <a:t/>
            </a:r>
            <a:br>
              <a:rPr lang="en-US" dirty="0" smtClean="0"/>
            </a:br>
            <a:r>
              <a:rPr lang="en-US" dirty="0" smtClean="0"/>
              <a:t>The skanky </a:t>
            </a:r>
            <a:r>
              <a:rPr lang="en-US" dirty="0" err="1" smtClean="0"/>
              <a:t>syph</a:t>
            </a:r>
            <a:r>
              <a:rPr lang="en-US" dirty="0" smtClean="0"/>
              <a:t> nurse</a:t>
            </a:r>
            <a:br>
              <a:rPr lang="en-US" dirty="0" smtClean="0"/>
            </a:br>
            <a:r>
              <a:rPr lang="en-US" dirty="0" smtClean="0"/>
              <a:t/>
            </a:r>
            <a:br>
              <a:rPr lang="en-US" dirty="0" smtClean="0"/>
            </a:br>
            <a:r>
              <a:rPr lang="en-US" sz="2800" dirty="0" smtClean="0"/>
              <a:t>December 11, 2005</a:t>
            </a:r>
            <a:endParaRPr lang="en-US" sz="2800" dirty="0"/>
          </a:p>
        </p:txBody>
      </p:sp>
    </p:spTree>
    <p:extLst>
      <p:ext uri="{BB962C8B-B14F-4D97-AF65-F5344CB8AC3E}">
        <p14:creationId xmlns:p14="http://schemas.microsoft.com/office/powerpoint/2010/main" val="36174385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1332601" y="26507"/>
            <a:ext cx="6568943" cy="6886795"/>
          </a:xfrm>
          <a:prstGeom prst="rect">
            <a:avLst/>
          </a:prstGeom>
        </p:spPr>
      </p:pic>
    </p:spTree>
    <p:extLst>
      <p:ext uri="{BB962C8B-B14F-4D97-AF65-F5344CB8AC3E}">
        <p14:creationId xmlns:p14="http://schemas.microsoft.com/office/powerpoint/2010/main" val="1229311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r>
              <a:rPr lang="en-US" dirty="0" smtClean="0"/>
              <a:t>Tag Body Spray</a:t>
            </a:r>
            <a:endParaRPr lang="en-US" dirty="0"/>
          </a:p>
        </p:txBody>
      </p:sp>
    </p:spTree>
    <p:extLst>
      <p:ext uri="{BB962C8B-B14F-4D97-AF65-F5344CB8AC3E}">
        <p14:creationId xmlns:p14="http://schemas.microsoft.com/office/powerpoint/2010/main" val="2290403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3" name="TAG_body_spray.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6777" y="117583"/>
            <a:ext cx="8791223" cy="6593418"/>
          </a:xfrm>
          <a:prstGeom prst="rect">
            <a:avLst/>
          </a:prstGeom>
        </p:spPr>
      </p:pic>
    </p:spTree>
    <p:extLst>
      <p:ext uri="{BB962C8B-B14F-4D97-AF65-F5344CB8AC3E}">
        <p14:creationId xmlns:p14="http://schemas.microsoft.com/office/powerpoint/2010/main" val="28065744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99064"/>
            <a:ext cx="8229600" cy="1657870"/>
          </a:xfrm>
        </p:spPr>
        <p:txBody>
          <a:bodyPr>
            <a:normAutofit/>
          </a:bodyPr>
          <a:lstStyle/>
          <a:p>
            <a:r>
              <a:rPr lang="en-US" dirty="0" smtClean="0"/>
              <a:t>Dentyne</a:t>
            </a:r>
            <a:endParaRPr lang="en-US" dirty="0"/>
          </a:p>
        </p:txBody>
      </p:sp>
    </p:spTree>
    <p:extLst>
      <p:ext uri="{BB962C8B-B14F-4D97-AF65-F5344CB8AC3E}">
        <p14:creationId xmlns:p14="http://schemas.microsoft.com/office/powerpoint/2010/main" val="35722983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6" name="Picture 5"/>
          <p:cNvPicPr>
            <a:picLocks noChangeAspect="1"/>
          </p:cNvPicPr>
          <p:nvPr/>
        </p:nvPicPr>
        <p:blipFill>
          <a:blip r:embed="rId2"/>
          <a:stretch>
            <a:fillRect/>
          </a:stretch>
        </p:blipFill>
        <p:spPr>
          <a:xfrm>
            <a:off x="180815" y="0"/>
            <a:ext cx="4267200" cy="5384800"/>
          </a:xfrm>
          <a:prstGeom prst="rect">
            <a:avLst/>
          </a:prstGeom>
        </p:spPr>
      </p:pic>
      <p:pic>
        <p:nvPicPr>
          <p:cNvPr id="7" name="Picture 6"/>
          <p:cNvPicPr>
            <a:picLocks noChangeAspect="1"/>
          </p:cNvPicPr>
          <p:nvPr/>
        </p:nvPicPr>
        <p:blipFill>
          <a:blip r:embed="rId3"/>
          <a:stretch>
            <a:fillRect/>
          </a:stretch>
        </p:blipFill>
        <p:spPr>
          <a:xfrm>
            <a:off x="4120828" y="2994862"/>
            <a:ext cx="5023172" cy="3863137"/>
          </a:xfrm>
          <a:prstGeom prst="rect">
            <a:avLst/>
          </a:prstGeom>
        </p:spPr>
      </p:pic>
    </p:spTree>
    <p:extLst>
      <p:ext uri="{BB962C8B-B14F-4D97-AF65-F5344CB8AC3E}">
        <p14:creationId xmlns:p14="http://schemas.microsoft.com/office/powerpoint/2010/main" val="4056934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111378" y="0"/>
            <a:ext cx="5003462" cy="4235254"/>
          </a:xfrm>
          <a:prstGeom prst="rect">
            <a:avLst/>
          </a:prstGeom>
        </p:spPr>
      </p:pic>
      <p:pic>
        <p:nvPicPr>
          <p:cNvPr id="6" name="Picture 5"/>
          <p:cNvPicPr>
            <a:picLocks noChangeAspect="1"/>
          </p:cNvPicPr>
          <p:nvPr/>
        </p:nvPicPr>
        <p:blipFill>
          <a:blip r:embed="rId3"/>
          <a:stretch>
            <a:fillRect/>
          </a:stretch>
        </p:blipFill>
        <p:spPr>
          <a:xfrm>
            <a:off x="5114840" y="393092"/>
            <a:ext cx="4029160" cy="6356762"/>
          </a:xfrm>
          <a:prstGeom prst="rect">
            <a:avLst/>
          </a:prstGeom>
        </p:spPr>
      </p:pic>
    </p:spTree>
    <p:extLst>
      <p:ext uri="{BB962C8B-B14F-4D97-AF65-F5344CB8AC3E}">
        <p14:creationId xmlns:p14="http://schemas.microsoft.com/office/powerpoint/2010/main" val="381860744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22746"/>
            <a:ext cx="8229600" cy="2304853"/>
          </a:xfrm>
        </p:spPr>
        <p:txBody>
          <a:bodyPr>
            <a:normAutofit/>
          </a:bodyPr>
          <a:lstStyle/>
          <a:p>
            <a:endParaRPr lang="en-US" dirty="0"/>
          </a:p>
        </p:txBody>
      </p:sp>
      <p:pic>
        <p:nvPicPr>
          <p:cNvPr id="3" name="Picture 2"/>
          <p:cNvPicPr>
            <a:picLocks noChangeAspect="1"/>
          </p:cNvPicPr>
          <p:nvPr/>
        </p:nvPicPr>
        <p:blipFill>
          <a:blip r:embed="rId2"/>
          <a:stretch>
            <a:fillRect/>
          </a:stretch>
        </p:blipFill>
        <p:spPr>
          <a:xfrm>
            <a:off x="122411" y="137783"/>
            <a:ext cx="4055700" cy="3703795"/>
          </a:xfrm>
          <a:prstGeom prst="rect">
            <a:avLst/>
          </a:prstGeom>
        </p:spPr>
      </p:pic>
      <p:pic>
        <p:nvPicPr>
          <p:cNvPr id="5" name="Picture 4"/>
          <p:cNvPicPr>
            <a:picLocks noChangeAspect="1"/>
          </p:cNvPicPr>
          <p:nvPr/>
        </p:nvPicPr>
        <p:blipFill>
          <a:blip r:embed="rId3"/>
          <a:stretch>
            <a:fillRect/>
          </a:stretch>
        </p:blipFill>
        <p:spPr>
          <a:xfrm>
            <a:off x="3978437" y="2271392"/>
            <a:ext cx="5165563" cy="4461168"/>
          </a:xfrm>
          <a:prstGeom prst="rect">
            <a:avLst/>
          </a:prstGeom>
        </p:spPr>
      </p:pic>
    </p:spTree>
    <p:extLst>
      <p:ext uri="{BB962C8B-B14F-4D97-AF65-F5344CB8AC3E}">
        <p14:creationId xmlns:p14="http://schemas.microsoft.com/office/powerpoint/2010/main" val="3586386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smtClean="0"/>
              <a:t>ER</a:t>
            </a:r>
            <a:endParaRPr lang="en-US" i="1" dirty="0"/>
          </a:p>
        </p:txBody>
      </p:sp>
      <p:sp>
        <p:nvSpPr>
          <p:cNvPr id="3" name="Content Placeholder 2"/>
          <p:cNvSpPr>
            <a:spLocks noGrp="1"/>
          </p:cNvSpPr>
          <p:nvPr>
            <p:ph idx="1"/>
          </p:nvPr>
        </p:nvSpPr>
        <p:spPr/>
        <p:txBody>
          <a:bodyPr/>
          <a:lstStyle/>
          <a:p>
            <a:pPr marL="0" indent="0">
              <a:buNone/>
            </a:pPr>
            <a:r>
              <a:rPr lang="en-US" dirty="0" smtClean="0"/>
              <a:t>The updated naughty nurse</a:t>
            </a:r>
            <a:endParaRPr lang="en-US" dirty="0"/>
          </a:p>
        </p:txBody>
      </p:sp>
    </p:spTree>
    <p:extLst>
      <p:ext uri="{BB962C8B-B14F-4D97-AF65-F5344CB8AC3E}">
        <p14:creationId xmlns:p14="http://schemas.microsoft.com/office/powerpoint/2010/main" val="1150444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r>
              <a:rPr lang="en-US" sz="5400" i="1" dirty="0" smtClean="0"/>
              <a:t>Dr. Oz Show</a:t>
            </a:r>
          </a:p>
          <a:p>
            <a:pPr marL="0" indent="0" algn="ctr">
              <a:buNone/>
            </a:pPr>
            <a:r>
              <a:rPr lang="en-US" dirty="0" smtClean="0"/>
              <a:t>November 4, 2010</a:t>
            </a:r>
            <a:endParaRPr lang="en-US" dirty="0"/>
          </a:p>
        </p:txBody>
      </p:sp>
    </p:spTree>
    <p:extLst>
      <p:ext uri="{BB962C8B-B14F-4D97-AF65-F5344CB8AC3E}">
        <p14:creationId xmlns:p14="http://schemas.microsoft.com/office/powerpoint/2010/main" val="32688635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srcRect l="-14629" r="-14629"/>
          <a:stretch>
            <a:fillRect/>
          </a:stretch>
        </p:blipFill>
        <p:spPr>
          <a:xfrm>
            <a:off x="1883867" y="2332037"/>
            <a:ext cx="8229600" cy="4525963"/>
          </a:xfrm>
        </p:spPr>
      </p:pic>
      <p:pic>
        <p:nvPicPr>
          <p:cNvPr id="6" name="Picture 5"/>
          <p:cNvPicPr>
            <a:picLocks noChangeAspect="1"/>
          </p:cNvPicPr>
          <p:nvPr/>
        </p:nvPicPr>
        <p:blipFill>
          <a:blip r:embed="rId4"/>
          <a:stretch>
            <a:fillRect/>
          </a:stretch>
        </p:blipFill>
        <p:spPr>
          <a:xfrm>
            <a:off x="0" y="28028"/>
            <a:ext cx="3911600" cy="4114800"/>
          </a:xfrm>
          <a:prstGeom prst="rect">
            <a:avLst/>
          </a:prstGeom>
        </p:spPr>
      </p:pic>
    </p:spTree>
    <p:extLst>
      <p:ext uri="{BB962C8B-B14F-4D97-AF65-F5344CB8AC3E}">
        <p14:creationId xmlns:p14="http://schemas.microsoft.com/office/powerpoint/2010/main" val="42026666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908" y="799675"/>
            <a:ext cx="4938465" cy="5637955"/>
          </a:xfrm>
        </p:spPr>
        <p:txBody>
          <a:bodyPr>
            <a:normAutofit fontScale="70000" lnSpcReduction="20000"/>
          </a:bodyPr>
          <a:lstStyle/>
          <a:p>
            <a:pPr marL="0" indent="0">
              <a:buNone/>
            </a:pPr>
            <a:r>
              <a:rPr lang="en-US" sz="4600" dirty="0" smtClean="0"/>
              <a:t>Has seen lots of  “cute little nurses” who are out to meet and marry” physicians because “that’s their ticket out of having to work as a nurse.”</a:t>
            </a:r>
          </a:p>
          <a:p>
            <a:pPr marL="0" indent="0">
              <a:buNone/>
            </a:pPr>
            <a:endParaRPr lang="en-US" sz="4600" dirty="0" smtClean="0"/>
          </a:p>
          <a:p>
            <a:pPr marL="0" indent="0">
              <a:buNone/>
            </a:pPr>
            <a:r>
              <a:rPr lang="en-US" dirty="0" smtClean="0"/>
              <a:t>November 2004</a:t>
            </a:r>
            <a:endParaRPr lang="en-US" dirty="0"/>
          </a:p>
        </p:txBody>
      </p:sp>
      <p:pic>
        <p:nvPicPr>
          <p:cNvPr id="6" name="Picture 5"/>
          <p:cNvPicPr>
            <a:picLocks noChangeAspect="1"/>
          </p:cNvPicPr>
          <p:nvPr/>
        </p:nvPicPr>
        <p:blipFill>
          <a:blip r:embed="rId3"/>
          <a:stretch>
            <a:fillRect/>
          </a:stretch>
        </p:blipFill>
        <p:spPr>
          <a:xfrm>
            <a:off x="5562600" y="1612900"/>
            <a:ext cx="3581400" cy="3632200"/>
          </a:xfrm>
          <a:prstGeom prst="rect">
            <a:avLst/>
          </a:prstGeom>
        </p:spPr>
      </p:pic>
    </p:spTree>
    <p:extLst>
      <p:ext uri="{BB962C8B-B14F-4D97-AF65-F5344CB8AC3E}">
        <p14:creationId xmlns:p14="http://schemas.microsoft.com/office/powerpoint/2010/main" val="24688624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97269"/>
            <a:ext cx="8229600" cy="3041902"/>
          </a:xfrm>
        </p:spPr>
        <p:txBody>
          <a:bodyPr>
            <a:normAutofit/>
          </a:bodyPr>
          <a:lstStyle/>
          <a:p>
            <a:pPr marL="0" indent="0" algn="ctr">
              <a:buNone/>
            </a:pPr>
            <a:r>
              <a:rPr lang="en-US" sz="5400" dirty="0" smtClean="0"/>
              <a:t>Who </a:t>
            </a:r>
            <a:r>
              <a:rPr lang="en-US" sz="5400" i="1" dirty="0" smtClean="0"/>
              <a:t>would</a:t>
            </a:r>
            <a:r>
              <a:rPr lang="en-US" sz="5400" dirty="0" smtClean="0"/>
              <a:t> want </a:t>
            </a:r>
          </a:p>
          <a:p>
            <a:pPr marL="0" indent="0" algn="ctr">
              <a:buNone/>
            </a:pPr>
            <a:r>
              <a:rPr lang="en-US" sz="5400" dirty="0" smtClean="0"/>
              <a:t>to be a nurse?</a:t>
            </a:r>
            <a:endParaRPr lang="en-US" dirty="0" smtClean="0"/>
          </a:p>
        </p:txBody>
      </p:sp>
    </p:spTree>
    <p:extLst>
      <p:ext uri="{BB962C8B-B14F-4D97-AF65-F5344CB8AC3E}">
        <p14:creationId xmlns:p14="http://schemas.microsoft.com/office/powerpoint/2010/main" val="980098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Naughty nurse, “just a joke”?	</a:t>
            </a:r>
            <a:endParaRPr lang="en-US" dirty="0"/>
          </a:p>
        </p:txBody>
      </p:sp>
      <p:sp>
        <p:nvSpPr>
          <p:cNvPr id="3" name="Content Placeholder 2"/>
          <p:cNvSpPr>
            <a:spLocks noGrp="1"/>
          </p:cNvSpPr>
          <p:nvPr>
            <p:ph idx="1"/>
          </p:nvPr>
        </p:nvSpPr>
        <p:spPr>
          <a:xfrm>
            <a:off x="457200" y="1600200"/>
            <a:ext cx="7663832" cy="4525963"/>
          </a:xfrm>
        </p:spPr>
        <p:txBody>
          <a:bodyPr/>
          <a:lstStyle/>
          <a:p>
            <a:pPr marL="0" indent="0">
              <a:buNone/>
            </a:pPr>
            <a:r>
              <a:rPr lang="en-US" dirty="0" smtClean="0"/>
              <a:t>Patient: “No sex act? I want you fired!”</a:t>
            </a:r>
          </a:p>
          <a:p>
            <a:pPr marL="0" indent="0">
              <a:buNone/>
            </a:pPr>
            <a:endParaRPr lang="en-US" dirty="0" smtClean="0"/>
          </a:p>
          <a:p>
            <a:pPr marL="0" indent="0">
              <a:buNone/>
            </a:pPr>
            <a:r>
              <a:rPr lang="en-US" dirty="0" smtClean="0"/>
              <a:t>Dutch Nurses campaign</a:t>
            </a:r>
            <a:r>
              <a:rPr lang="en-US" dirty="0"/>
              <a:t>: </a:t>
            </a:r>
            <a:endParaRPr lang="en-US" dirty="0" smtClean="0"/>
          </a:p>
          <a:p>
            <a:pPr marL="0" indent="0">
              <a:buNone/>
            </a:pPr>
            <a:r>
              <a:rPr lang="en-US" dirty="0" smtClean="0"/>
              <a:t>“We Draw the Line Here”</a:t>
            </a:r>
            <a:endParaRPr lang="en-US" dirty="0"/>
          </a:p>
        </p:txBody>
      </p:sp>
      <p:pic>
        <p:nvPicPr>
          <p:cNvPr id="4" name="Picture 3"/>
          <p:cNvPicPr>
            <a:picLocks noChangeAspect="1"/>
          </p:cNvPicPr>
          <p:nvPr/>
        </p:nvPicPr>
        <p:blipFill>
          <a:blip r:embed="rId3"/>
          <a:stretch>
            <a:fillRect/>
          </a:stretch>
        </p:blipFill>
        <p:spPr>
          <a:xfrm>
            <a:off x="5463526" y="3505023"/>
            <a:ext cx="3550637" cy="2866899"/>
          </a:xfrm>
          <a:prstGeom prst="rect">
            <a:avLst/>
          </a:prstGeom>
        </p:spPr>
      </p:pic>
    </p:spTree>
    <p:extLst>
      <p:ext uri="{BB962C8B-B14F-4D97-AF65-F5344CB8AC3E}">
        <p14:creationId xmlns:p14="http://schemas.microsoft.com/office/powerpoint/2010/main" val="369548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52387"/>
            <a:ext cx="8229600" cy="1143000"/>
          </a:xfrm>
        </p:spPr>
        <p:txBody>
          <a:bodyPr>
            <a:normAutofit/>
          </a:bodyPr>
          <a:lstStyle/>
          <a:p>
            <a:r>
              <a:rPr lang="en-US" dirty="0"/>
              <a:t>Y</a:t>
            </a:r>
            <a:r>
              <a:rPr lang="en-US" dirty="0" smtClean="0"/>
              <a:t>esterday’s women?</a:t>
            </a:r>
            <a:endParaRPr lang="en-US" dirty="0"/>
          </a:p>
        </p:txBody>
      </p:sp>
    </p:spTree>
    <p:extLst>
      <p:ext uri="{BB962C8B-B14F-4D97-AF65-F5344CB8AC3E}">
        <p14:creationId xmlns:p14="http://schemas.microsoft.com/office/powerpoint/2010/main" val="3411105816"/>
      </p:ext>
    </p:extLst>
  </p:cSld>
  <p:clrMapOvr>
    <a:masterClrMapping/>
  </p:clrMapOvr>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srcRect l="-38934" r="-38934"/>
          <a:stretch>
            <a:fillRect/>
          </a:stretch>
        </p:blipFill>
        <p:spPr>
          <a:xfrm>
            <a:off x="2542330" y="2086277"/>
            <a:ext cx="8229600" cy="4525963"/>
          </a:xfrm>
        </p:spPr>
      </p:pic>
      <p:pic>
        <p:nvPicPr>
          <p:cNvPr id="4" name="Picture 3"/>
          <p:cNvPicPr>
            <a:picLocks noChangeAspect="1"/>
          </p:cNvPicPr>
          <p:nvPr/>
        </p:nvPicPr>
        <p:blipFill>
          <a:blip r:embed="rId4"/>
          <a:stretch>
            <a:fillRect/>
          </a:stretch>
        </p:blipFill>
        <p:spPr>
          <a:xfrm>
            <a:off x="116705" y="0"/>
            <a:ext cx="4163297" cy="5054482"/>
          </a:xfrm>
          <a:prstGeom prst="rect">
            <a:avLst/>
          </a:prstGeom>
        </p:spPr>
      </p:pic>
    </p:spTree>
    <p:extLst>
      <p:ext uri="{BB962C8B-B14F-4D97-AF65-F5344CB8AC3E}">
        <p14:creationId xmlns:p14="http://schemas.microsoft.com/office/powerpoint/2010/main" val="29979983"/>
      </p:ext>
    </p:extLst>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srcRect l="-30680" r="-30680"/>
          <a:stretch>
            <a:fillRect/>
          </a:stretch>
        </p:blipFill>
        <p:spPr>
          <a:xfrm>
            <a:off x="-1424121" y="0"/>
            <a:ext cx="7897526" cy="4343335"/>
          </a:xfrm>
        </p:spPr>
      </p:pic>
      <p:pic>
        <p:nvPicPr>
          <p:cNvPr id="5" name="Picture 4"/>
          <p:cNvPicPr>
            <a:picLocks noChangeAspect="1"/>
          </p:cNvPicPr>
          <p:nvPr/>
        </p:nvPicPr>
        <p:blipFill>
          <a:blip r:embed="rId4"/>
          <a:stretch>
            <a:fillRect/>
          </a:stretch>
        </p:blipFill>
        <p:spPr>
          <a:xfrm>
            <a:off x="5175612" y="2038388"/>
            <a:ext cx="3968387" cy="4819612"/>
          </a:xfrm>
          <a:prstGeom prst="rect">
            <a:avLst/>
          </a:prstGeom>
        </p:spPr>
      </p:pic>
    </p:spTree>
    <p:extLst>
      <p:ext uri="{BB962C8B-B14F-4D97-AF65-F5344CB8AC3E}">
        <p14:creationId xmlns:p14="http://schemas.microsoft.com/office/powerpoint/2010/main" val="2036827726"/>
      </p:ext>
    </p:extLst>
  </p:cSld>
  <p:clrMapOvr>
    <a:masterClrMapping/>
  </p:clrMapOvr>
  <p:timing>
    <p:tnLst>
      <p:par>
        <p:cTn xmlns:p14="http://schemas.microsoft.com/office/powerpoint/2010/mai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Would any self-respecting person want to be a nurse?</a:t>
            </a:r>
            <a:endParaRPr lang="en-US" dirty="0"/>
          </a:p>
        </p:txBody>
      </p:sp>
      <p:sp>
        <p:nvSpPr>
          <p:cNvPr id="3" name="Content Placeholder 2"/>
          <p:cNvSpPr>
            <a:spLocks noGrp="1"/>
          </p:cNvSpPr>
          <p:nvPr>
            <p:ph idx="1"/>
          </p:nvPr>
        </p:nvSpPr>
        <p:spPr>
          <a:xfrm>
            <a:off x="457200" y="2289267"/>
            <a:ext cx="8229600" cy="3523298"/>
          </a:xfrm>
        </p:spPr>
        <p:txBody>
          <a:bodyPr/>
          <a:lstStyle/>
          <a:p>
            <a:pPr marL="0" indent="0">
              <a:buNone/>
            </a:pPr>
            <a:r>
              <a:rPr lang="en-US" dirty="0" smtClean="0"/>
              <a:t>Nursing care model</a:t>
            </a:r>
          </a:p>
          <a:p>
            <a:pPr marL="0" indent="0">
              <a:buNone/>
            </a:pPr>
            <a:r>
              <a:rPr lang="en-US" dirty="0" smtClean="0"/>
              <a:t>Save Lives</a:t>
            </a:r>
          </a:p>
          <a:p>
            <a:pPr marL="0" indent="0">
              <a:buNone/>
            </a:pPr>
            <a:r>
              <a:rPr lang="en-US" dirty="0" smtClean="0"/>
              <a:t>Improve quality of life, empower people</a:t>
            </a:r>
          </a:p>
        </p:txBody>
      </p:sp>
    </p:spTree>
    <p:extLst>
      <p:ext uri="{BB962C8B-B14F-4D97-AF65-F5344CB8AC3E}">
        <p14:creationId xmlns:p14="http://schemas.microsoft.com/office/powerpoint/2010/main" val="2386705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Wannabe physician</a:t>
            </a:r>
            <a:endParaRPr lang="en-US" dirty="0"/>
          </a:p>
        </p:txBody>
      </p:sp>
      <p:sp>
        <p:nvSpPr>
          <p:cNvPr id="3" name="Content Placeholder 2"/>
          <p:cNvSpPr>
            <a:spLocks noGrp="1"/>
          </p:cNvSpPr>
          <p:nvPr>
            <p:ph idx="1"/>
          </p:nvPr>
        </p:nvSpPr>
        <p:spPr/>
        <p:txBody>
          <a:bodyPr/>
          <a:lstStyle/>
          <a:p>
            <a:pPr marL="0" indent="0">
              <a:buNone/>
            </a:pPr>
            <a:r>
              <a:rPr lang="en-US" dirty="0" smtClean="0"/>
              <a:t>Dell on </a:t>
            </a:r>
            <a:r>
              <a:rPr lang="en-US" i="1" dirty="0" smtClean="0"/>
              <a:t>Private Practice</a:t>
            </a:r>
          </a:p>
          <a:p>
            <a:pPr marL="0" indent="0">
              <a:buNone/>
            </a:pPr>
            <a:r>
              <a:rPr lang="en-US" dirty="0" smtClean="0"/>
              <a:t>Ray on </a:t>
            </a:r>
            <a:r>
              <a:rPr lang="en-US" i="1" dirty="0" err="1" smtClean="0"/>
              <a:t>HawthoRNe</a:t>
            </a:r>
            <a:endParaRPr lang="en-US" dirty="0" smtClean="0"/>
          </a:p>
          <a:p>
            <a:pPr marL="0" indent="0">
              <a:buNone/>
            </a:pPr>
            <a:r>
              <a:rPr lang="en-US" dirty="0" smtClean="0"/>
              <a:t>Abby and Carol Hathaway </a:t>
            </a:r>
            <a:r>
              <a:rPr lang="en-US" i="1" dirty="0" smtClean="0"/>
              <a:t>ER</a:t>
            </a:r>
          </a:p>
        </p:txBody>
      </p:sp>
    </p:spTree>
    <p:extLst>
      <p:ext uri="{BB962C8B-B14F-4D97-AF65-F5344CB8AC3E}">
        <p14:creationId xmlns:p14="http://schemas.microsoft.com/office/powerpoint/2010/main" val="287967739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 in nursing</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You must be gay!</a:t>
            </a:r>
          </a:p>
          <a:p>
            <a:pPr marL="0" indent="0">
              <a:buNone/>
            </a:pPr>
            <a:endParaRPr lang="en-US" dirty="0" smtClean="0"/>
          </a:p>
          <a:p>
            <a:pPr marL="0" indent="0">
              <a:buNone/>
            </a:pPr>
            <a:r>
              <a:rPr lang="en-US" dirty="0" smtClean="0"/>
              <a:t>Couldn’t you hack medical school?</a:t>
            </a:r>
          </a:p>
        </p:txBody>
      </p:sp>
    </p:spTree>
    <p:extLst>
      <p:ext uri="{BB962C8B-B14F-4D97-AF65-F5344CB8AC3E}">
        <p14:creationId xmlns:p14="http://schemas.microsoft.com/office/powerpoint/2010/main" val="326665287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Rizzoli &amp; Isles</a:t>
            </a:r>
            <a:endParaRPr lang="en-US" dirty="0"/>
          </a:p>
        </p:txBody>
      </p:sp>
      <p:sp>
        <p:nvSpPr>
          <p:cNvPr id="3" name="Content Placeholder 2"/>
          <p:cNvSpPr>
            <a:spLocks noGrp="1"/>
          </p:cNvSpPr>
          <p:nvPr>
            <p:ph idx="1"/>
          </p:nvPr>
        </p:nvSpPr>
        <p:spPr/>
        <p:txBody>
          <a:bodyPr/>
          <a:lstStyle/>
          <a:p>
            <a:pPr marL="0" indent="0">
              <a:buNone/>
            </a:pPr>
            <a:r>
              <a:rPr lang="en-US" dirty="0" smtClean="0"/>
              <a:t>A real man’s man</a:t>
            </a:r>
          </a:p>
        </p:txBody>
      </p:sp>
    </p:spTree>
    <p:extLst>
      <p:ext uri="{BB962C8B-B14F-4D97-AF65-F5344CB8AC3E}">
        <p14:creationId xmlns:p14="http://schemas.microsoft.com/office/powerpoint/2010/main" val="402427336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a:srcRect l="-14461" r="-14461"/>
          <a:stretch>
            <a:fillRect/>
          </a:stretch>
        </p:blipFill>
        <p:spPr>
          <a:xfrm>
            <a:off x="-812691" y="141969"/>
            <a:ext cx="7154696" cy="3934807"/>
          </a:xfrm>
        </p:spPr>
      </p:pic>
      <p:pic>
        <p:nvPicPr>
          <p:cNvPr id="6" name="Picture 5"/>
          <p:cNvPicPr>
            <a:picLocks noChangeAspect="1"/>
          </p:cNvPicPr>
          <p:nvPr/>
        </p:nvPicPr>
        <p:blipFill>
          <a:blip r:embed="rId4"/>
          <a:stretch>
            <a:fillRect/>
          </a:stretch>
        </p:blipFill>
        <p:spPr>
          <a:xfrm>
            <a:off x="4185936" y="3115254"/>
            <a:ext cx="4958063" cy="3742746"/>
          </a:xfrm>
          <a:prstGeom prst="rect">
            <a:avLst/>
          </a:prstGeom>
        </p:spPr>
      </p:pic>
    </p:spTree>
    <p:extLst>
      <p:ext uri="{BB962C8B-B14F-4D97-AF65-F5344CB8AC3E}">
        <p14:creationId xmlns:p14="http://schemas.microsoft.com/office/powerpoint/2010/main" val="1344947467"/>
      </p:ext>
    </p:extLst>
  </p:cSld>
  <p:clrMapOvr>
    <a:masterClrMapping/>
  </p:clrMapOvr>
  <p:timing>
    <p:tnLst>
      <p:par>
        <p:cTn xmlns:p14="http://schemas.microsoft.com/office/powerpoint/2010/mai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Private Practice</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Dell the receptionist</a:t>
            </a:r>
          </a:p>
        </p:txBody>
      </p:sp>
    </p:spTree>
    <p:extLst>
      <p:ext uri="{BB962C8B-B14F-4D97-AF65-F5344CB8AC3E}">
        <p14:creationId xmlns:p14="http://schemas.microsoft.com/office/powerpoint/2010/main" val="415142831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Content Placeholder 7"/>
          <p:cNvPicPr>
            <a:picLocks noGrp="1" noChangeAspect="1"/>
          </p:cNvPicPr>
          <p:nvPr>
            <p:ph idx="1"/>
          </p:nvPr>
        </p:nvPicPr>
        <p:blipFill>
          <a:blip r:embed="rId3"/>
          <a:srcRect t="11602" b="11602"/>
          <a:stretch>
            <a:fillRect/>
          </a:stretch>
        </p:blipFill>
        <p:spPr>
          <a:xfrm>
            <a:off x="0" y="187596"/>
            <a:ext cx="9116008" cy="5013453"/>
          </a:xfrm>
        </p:spPr>
      </p:pic>
    </p:spTree>
    <p:extLst>
      <p:ext uri="{BB962C8B-B14F-4D97-AF65-F5344CB8AC3E}">
        <p14:creationId xmlns:p14="http://schemas.microsoft.com/office/powerpoint/2010/main" val="4251140966"/>
      </p:ext>
    </p:extLst>
  </p:cSld>
  <p:clrMapOvr>
    <a:masterClrMapping/>
  </p:clrMapOvr>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3"/>
          <a:srcRect l="-40915" r="-40915"/>
          <a:stretch>
            <a:fillRect/>
          </a:stretch>
        </p:blipFill>
        <p:spPr>
          <a:xfrm>
            <a:off x="-1243249" y="0"/>
            <a:ext cx="11842724" cy="6513042"/>
          </a:xfrm>
        </p:spPr>
      </p:pic>
    </p:spTree>
    <p:extLst>
      <p:ext uri="{BB962C8B-B14F-4D97-AF65-F5344CB8AC3E}">
        <p14:creationId xmlns:p14="http://schemas.microsoft.com/office/powerpoint/2010/main" val="2170262884"/>
      </p:ext>
    </p:extLst>
  </p:cSld>
  <p:clrMapOvr>
    <a:masterClrMapping/>
  </p:clrMapOvr>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3"/>
          <a:srcRect t="13047" b="13047"/>
          <a:stretch>
            <a:fillRect/>
          </a:stretch>
        </p:blipFill>
        <p:spPr/>
      </p:pic>
    </p:spTree>
    <p:extLst>
      <p:ext uri="{BB962C8B-B14F-4D97-AF65-F5344CB8AC3E}">
        <p14:creationId xmlns:p14="http://schemas.microsoft.com/office/powerpoint/2010/main" val="2734277604"/>
      </p:ext>
    </p:extLst>
  </p:cSld>
  <p:clrMapOvr>
    <a:masterClrMapping/>
  </p:clrMapOvr>
  <p:timing>
    <p:tnLst>
      <p:par>
        <p:cTn xmlns:p14="http://schemas.microsoft.com/office/powerpoint/2010/mai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Greg </a:t>
            </a:r>
            <a:r>
              <a:rPr lang="en-US" dirty="0" err="1" smtClean="0"/>
              <a:t>Focker</a:t>
            </a:r>
            <a:endParaRPr lang="en-US" dirty="0"/>
          </a:p>
        </p:txBody>
      </p:sp>
      <p:pic>
        <p:nvPicPr>
          <p:cNvPr id="4" name="Content Placeholder 3"/>
          <p:cNvPicPr>
            <a:picLocks noGrp="1" noChangeAspect="1"/>
          </p:cNvPicPr>
          <p:nvPr>
            <p:ph idx="1"/>
          </p:nvPr>
        </p:nvPicPr>
        <p:blipFill>
          <a:blip r:embed="rId3"/>
          <a:srcRect l="-4524" r="-4524"/>
          <a:stretch>
            <a:fillRect/>
          </a:stretch>
        </p:blipFill>
        <p:spPr/>
      </p:pic>
    </p:spTree>
    <p:extLst>
      <p:ext uri="{BB962C8B-B14F-4D97-AF65-F5344CB8AC3E}">
        <p14:creationId xmlns:p14="http://schemas.microsoft.com/office/powerpoint/2010/main" val="2833791861"/>
      </p:ext>
    </p:extLst>
  </p:cSld>
  <p:clrMapOvr>
    <a:masterClrMapping/>
  </p:clrMapOvr>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Peter </a:t>
            </a:r>
            <a:r>
              <a:rPr lang="en-US" dirty="0" smtClean="0"/>
              <a:t>Riggs: Boy toy</a:t>
            </a:r>
            <a:r>
              <a:rPr lang="en-US" dirty="0"/>
              <a:t/>
            </a:r>
            <a:br>
              <a:rPr lang="en-US" dirty="0"/>
            </a:br>
            <a:r>
              <a:rPr lang="en-US" i="1" dirty="0" smtClean="0"/>
              <a:t>Strong </a:t>
            </a:r>
            <a:r>
              <a:rPr lang="en-US" i="1" dirty="0"/>
              <a:t>Medicine</a:t>
            </a:r>
            <a:endParaRPr lang="en-US" dirty="0"/>
          </a:p>
        </p:txBody>
      </p:sp>
      <p:pic>
        <p:nvPicPr>
          <p:cNvPr id="5" name="Picture 4"/>
          <p:cNvPicPr>
            <a:picLocks noChangeAspect="1"/>
          </p:cNvPicPr>
          <p:nvPr/>
        </p:nvPicPr>
        <p:blipFill>
          <a:blip r:embed="rId3"/>
          <a:stretch>
            <a:fillRect/>
          </a:stretch>
        </p:blipFill>
        <p:spPr>
          <a:xfrm>
            <a:off x="2087444" y="2593497"/>
            <a:ext cx="4680687" cy="3458948"/>
          </a:xfrm>
          <a:prstGeom prst="rect">
            <a:avLst/>
          </a:prstGeom>
        </p:spPr>
      </p:pic>
    </p:spTree>
    <p:extLst>
      <p:ext uri="{BB962C8B-B14F-4D97-AF65-F5344CB8AC3E}">
        <p14:creationId xmlns:p14="http://schemas.microsoft.com/office/powerpoint/2010/main" val="49851702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2241"/>
            <a:ext cx="8229600" cy="1753667"/>
          </a:xfrm>
        </p:spPr>
        <p:txBody>
          <a:bodyPr>
            <a:normAutofit/>
          </a:bodyPr>
          <a:lstStyle/>
          <a:p>
            <a:r>
              <a:rPr lang="en-US" dirty="0" smtClean="0"/>
              <a:t>Eli: Boy toy</a:t>
            </a:r>
            <a:r>
              <a:rPr lang="en-US" dirty="0"/>
              <a:t/>
            </a:r>
            <a:br>
              <a:rPr lang="en-US" dirty="0"/>
            </a:br>
            <a:r>
              <a:rPr lang="en-US" i="1" dirty="0" smtClean="0"/>
              <a:t>Grey’s Anatomy</a:t>
            </a:r>
            <a:endParaRPr lang="en-US" dirty="0"/>
          </a:p>
        </p:txBody>
      </p:sp>
      <p:pic>
        <p:nvPicPr>
          <p:cNvPr id="3" name="Picture 2"/>
          <p:cNvPicPr>
            <a:picLocks noChangeAspect="1"/>
          </p:cNvPicPr>
          <p:nvPr/>
        </p:nvPicPr>
        <p:blipFill>
          <a:blip r:embed="rId3"/>
          <a:stretch>
            <a:fillRect/>
          </a:stretch>
        </p:blipFill>
        <p:spPr>
          <a:xfrm>
            <a:off x="1160256" y="2101672"/>
            <a:ext cx="6604000" cy="4711700"/>
          </a:xfrm>
          <a:prstGeom prst="rect">
            <a:avLst/>
          </a:prstGeom>
        </p:spPr>
      </p:pic>
    </p:spTree>
    <p:extLst>
      <p:ext uri="{BB962C8B-B14F-4D97-AF65-F5344CB8AC3E}">
        <p14:creationId xmlns:p14="http://schemas.microsoft.com/office/powerpoint/2010/main" val="247202364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marL="0" indent="0" algn="ctr">
              <a:buNone/>
            </a:pPr>
            <a:r>
              <a:rPr lang="en-US" sz="5400" i="1" dirty="0" smtClean="0"/>
              <a:t>Nurse Jackie</a:t>
            </a:r>
          </a:p>
          <a:p>
            <a:pPr marL="0" indent="0" algn="ctr">
              <a:buNone/>
            </a:pPr>
            <a:r>
              <a:rPr lang="en-US" sz="2800" dirty="0" smtClean="0"/>
              <a:t>March 29, 2010</a:t>
            </a:r>
            <a:endParaRPr lang="en-US" sz="2800" dirty="0"/>
          </a:p>
        </p:txBody>
      </p:sp>
    </p:spTree>
    <p:extLst>
      <p:ext uri="{BB962C8B-B14F-4D97-AF65-F5344CB8AC3E}">
        <p14:creationId xmlns:p14="http://schemas.microsoft.com/office/powerpoint/2010/main" val="1624894332"/>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2010-03-29_zoey_angel_LAN.mo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88130" y="-4322"/>
            <a:ext cx="8716784" cy="6538162"/>
          </a:xfrm>
        </p:spPr>
      </p:pic>
    </p:spTree>
    <p:extLst>
      <p:ext uri="{BB962C8B-B14F-4D97-AF65-F5344CB8AC3E}">
        <p14:creationId xmlns:p14="http://schemas.microsoft.com/office/powerpoint/2010/main" val="330314452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9908"/>
            <a:ext cx="8229600" cy="1143000"/>
          </a:xfrm>
        </p:spPr>
        <p:txBody>
          <a:bodyPr>
            <a:normAutofit/>
          </a:bodyPr>
          <a:lstStyle/>
          <a:p>
            <a:r>
              <a:rPr lang="en-US" dirty="0" smtClean="0"/>
              <a:t>What’s wrong angel?</a:t>
            </a:r>
            <a:endParaRPr lang="en-US" dirty="0"/>
          </a:p>
        </p:txBody>
      </p:sp>
    </p:spTree>
    <p:extLst>
      <p:ext uri="{BB962C8B-B14F-4D97-AF65-F5344CB8AC3E}">
        <p14:creationId xmlns:p14="http://schemas.microsoft.com/office/powerpoint/2010/main" val="219936703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Angel, attempts to repair offense</a:t>
            </a:r>
            <a:endParaRPr lang="en-US" dirty="0"/>
          </a:p>
        </p:txBody>
      </p:sp>
      <p:sp>
        <p:nvSpPr>
          <p:cNvPr id="3" name="Content Placeholder 2"/>
          <p:cNvSpPr>
            <a:spLocks noGrp="1"/>
          </p:cNvSpPr>
          <p:nvPr>
            <p:ph idx="1"/>
          </p:nvPr>
        </p:nvSpPr>
        <p:spPr/>
        <p:txBody>
          <a:bodyPr>
            <a:normAutofit/>
          </a:bodyPr>
          <a:lstStyle/>
          <a:p>
            <a:r>
              <a:rPr lang="en-US" dirty="0" smtClean="0"/>
              <a:t>Regis &amp; Kelly</a:t>
            </a:r>
          </a:p>
          <a:p>
            <a:r>
              <a:rPr lang="en-US" dirty="0" smtClean="0"/>
              <a:t>Dr. Phil</a:t>
            </a:r>
          </a:p>
        </p:txBody>
      </p:sp>
    </p:spTree>
    <p:extLst>
      <p:ext uri="{BB962C8B-B14F-4D97-AF65-F5344CB8AC3E}">
        <p14:creationId xmlns:p14="http://schemas.microsoft.com/office/powerpoint/2010/main" val="2462137042"/>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Soft bigotry of low expectations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Mark </a:t>
            </a:r>
            <a:r>
              <a:rPr lang="en-US" dirty="0"/>
              <a:t>Sloane praises nurses as "helpful," "smart," and "already good at their jobs</a:t>
            </a:r>
            <a:r>
              <a:rPr lang="en-US" dirty="0" smtClean="0"/>
              <a:t>.”</a:t>
            </a:r>
            <a:endParaRPr lang="en-US" dirty="0"/>
          </a:p>
        </p:txBody>
      </p:sp>
    </p:spTree>
    <p:extLst>
      <p:ext uri="{BB962C8B-B14F-4D97-AF65-F5344CB8AC3E}">
        <p14:creationId xmlns:p14="http://schemas.microsoft.com/office/powerpoint/2010/main" val="985882912"/>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4633"/>
            <a:ext cx="8229600" cy="4468773"/>
          </a:xfrm>
        </p:spPr>
        <p:txBody>
          <a:bodyPr>
            <a:normAutofit/>
          </a:bodyPr>
          <a:lstStyle/>
          <a:p>
            <a:r>
              <a:rPr lang="en-US" i="1" dirty="0" smtClean="0"/>
              <a:t>ER</a:t>
            </a:r>
            <a:r>
              <a:rPr lang="en-US" dirty="0" smtClean="0"/>
              <a:t/>
            </a:r>
            <a:br>
              <a:rPr lang="en-US" dirty="0" smtClean="0"/>
            </a:br>
            <a:r>
              <a:rPr lang="en-US" dirty="0" smtClean="0"/>
              <a:t/>
            </a:r>
            <a:br>
              <a:rPr lang="en-US" dirty="0" smtClean="0"/>
            </a:br>
            <a:r>
              <a:rPr lang="en-US" sz="4000" dirty="0" err="1" smtClean="0"/>
              <a:t>Battleaxe</a:t>
            </a:r>
            <a:r>
              <a:rPr lang="en-US" sz="4000" dirty="0" smtClean="0"/>
              <a:t> obstructing life-saving heroic physicians</a:t>
            </a:r>
            <a:r>
              <a:rPr lang="en-US" dirty="0" smtClean="0"/>
              <a:t/>
            </a:r>
            <a:br>
              <a:rPr lang="en-US" dirty="0" smtClean="0"/>
            </a:br>
            <a:r>
              <a:rPr lang="en-US" dirty="0" smtClean="0"/>
              <a:t/>
            </a:r>
            <a:br>
              <a:rPr lang="en-US" dirty="0" smtClean="0"/>
            </a:br>
            <a:r>
              <a:rPr lang="en-US" sz="3100" dirty="0" smtClean="0"/>
              <a:t>January 15, 2004</a:t>
            </a:r>
            <a:endParaRPr lang="en-US" sz="3100" dirty="0"/>
          </a:p>
        </p:txBody>
      </p:sp>
    </p:spTree>
    <p:extLst>
      <p:ext uri="{BB962C8B-B14F-4D97-AF65-F5344CB8AC3E}">
        <p14:creationId xmlns:p14="http://schemas.microsoft.com/office/powerpoint/2010/main" val="1953024335"/>
      </p:ext>
    </p:extLst>
  </p:cSld>
  <p:clrMapOvr>
    <a:masterClrMapping/>
  </p:clrMapOvr>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6102" y="3044385"/>
            <a:ext cx="8229600" cy="1143000"/>
          </a:xfrm>
        </p:spPr>
        <p:txBody>
          <a:bodyPr>
            <a:normAutofit/>
          </a:bodyPr>
          <a:lstStyle/>
          <a:p>
            <a:endParaRPr lang="en-US" dirty="0"/>
          </a:p>
        </p:txBody>
      </p:sp>
      <p:pic>
        <p:nvPicPr>
          <p:cNvPr id="4" name="Picture 3"/>
          <p:cNvPicPr>
            <a:picLocks noChangeAspect="1"/>
          </p:cNvPicPr>
          <p:nvPr/>
        </p:nvPicPr>
        <p:blipFill>
          <a:blip r:embed="rId2"/>
          <a:stretch>
            <a:fillRect/>
          </a:stretch>
        </p:blipFill>
        <p:spPr>
          <a:xfrm>
            <a:off x="-1" y="0"/>
            <a:ext cx="9121989" cy="5456608"/>
          </a:xfrm>
          <a:prstGeom prst="rect">
            <a:avLst/>
          </a:prstGeom>
        </p:spPr>
      </p:pic>
    </p:spTree>
    <p:extLst>
      <p:ext uri="{BB962C8B-B14F-4D97-AF65-F5344CB8AC3E}">
        <p14:creationId xmlns:p14="http://schemas.microsoft.com/office/powerpoint/2010/main" val="1246051011"/>
      </p:ext>
    </p:extLst>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6102" y="3044385"/>
            <a:ext cx="8229600" cy="1143000"/>
          </a:xfrm>
        </p:spPr>
        <p:txBody>
          <a:bodyPr>
            <a:normAutofit/>
          </a:bodyPr>
          <a:lstStyle/>
          <a:p>
            <a:endParaRPr lang="en-US" dirty="0"/>
          </a:p>
        </p:txBody>
      </p:sp>
      <p:pic>
        <p:nvPicPr>
          <p:cNvPr id="7" name="Picture 6"/>
          <p:cNvPicPr>
            <a:picLocks noChangeAspect="1"/>
          </p:cNvPicPr>
          <p:nvPr/>
        </p:nvPicPr>
        <p:blipFill>
          <a:blip r:embed="rId2"/>
          <a:stretch>
            <a:fillRect/>
          </a:stretch>
        </p:blipFill>
        <p:spPr>
          <a:xfrm>
            <a:off x="3771900" y="2844800"/>
            <a:ext cx="5372100" cy="4013200"/>
          </a:xfrm>
          <a:prstGeom prst="rect">
            <a:avLst/>
          </a:prstGeom>
        </p:spPr>
      </p:pic>
      <p:pic>
        <p:nvPicPr>
          <p:cNvPr id="2" name="Picture 1"/>
          <p:cNvPicPr>
            <a:picLocks noChangeAspect="1"/>
          </p:cNvPicPr>
          <p:nvPr/>
        </p:nvPicPr>
        <p:blipFill>
          <a:blip r:embed="rId3"/>
          <a:stretch>
            <a:fillRect/>
          </a:stretch>
        </p:blipFill>
        <p:spPr>
          <a:xfrm>
            <a:off x="0" y="133882"/>
            <a:ext cx="5245100" cy="4013200"/>
          </a:xfrm>
          <a:prstGeom prst="rect">
            <a:avLst/>
          </a:prstGeom>
        </p:spPr>
      </p:pic>
    </p:spTree>
    <p:extLst>
      <p:ext uri="{BB962C8B-B14F-4D97-AF65-F5344CB8AC3E}">
        <p14:creationId xmlns:p14="http://schemas.microsoft.com/office/powerpoint/2010/main" val="2332594892"/>
      </p:ext>
    </p:extLst>
  </p:cSld>
  <p:clrMapOvr>
    <a:masterClrMapping/>
  </p:clrMapOvr>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15107"/>
            <a:ext cx="8229600" cy="1649506"/>
          </a:xfrm>
        </p:spPr>
        <p:txBody>
          <a:bodyPr>
            <a:normAutofit/>
          </a:bodyPr>
          <a:lstStyle/>
          <a:p>
            <a:r>
              <a:rPr lang="en-US" dirty="0" smtClean="0"/>
              <a:t>Nurses excel by going to med school?</a:t>
            </a:r>
            <a:endParaRPr lang="en-US" dirty="0"/>
          </a:p>
        </p:txBody>
      </p:sp>
    </p:spTree>
    <p:extLst>
      <p:ext uri="{BB962C8B-B14F-4D97-AF65-F5344CB8AC3E}">
        <p14:creationId xmlns:p14="http://schemas.microsoft.com/office/powerpoint/2010/main" val="1152673678"/>
      </p:ext>
    </p:extLst>
  </p:cSld>
  <p:clrMapOvr>
    <a:masterClrMapping/>
  </p:clrMapOvr>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488453"/>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bg1"/>
              </a:solidFill>
            </a:endParaRPr>
          </a:p>
        </p:txBody>
      </p:sp>
      <p:sp>
        <p:nvSpPr>
          <p:cNvPr id="4" name="Rectangle 3"/>
          <p:cNvSpPr/>
          <p:nvPr/>
        </p:nvSpPr>
        <p:spPr>
          <a:xfrm>
            <a:off x="-235165" y="-235199"/>
            <a:ext cx="9563378" cy="423358"/>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 name="Content Placeholder 5"/>
          <p:cNvPicPr>
            <a:picLocks noGrp="1" noChangeAspect="1"/>
          </p:cNvPicPr>
          <p:nvPr>
            <p:ph idx="1"/>
          </p:nvPr>
        </p:nvPicPr>
        <p:blipFill>
          <a:blip r:embed="rId2"/>
          <a:srcRect l="-11807" r="-11807"/>
          <a:stretch>
            <a:fillRect/>
          </a:stretch>
        </p:blipFill>
        <p:spPr>
          <a:xfrm>
            <a:off x="2320294" y="2684143"/>
            <a:ext cx="7589363" cy="4173857"/>
          </a:xfrm>
        </p:spPr>
      </p:pic>
      <p:pic>
        <p:nvPicPr>
          <p:cNvPr id="7" name="Picture 6"/>
          <p:cNvPicPr>
            <a:picLocks noChangeAspect="1"/>
          </p:cNvPicPr>
          <p:nvPr/>
        </p:nvPicPr>
        <p:blipFill>
          <a:blip r:embed="rId3"/>
          <a:stretch>
            <a:fillRect/>
          </a:stretch>
        </p:blipFill>
        <p:spPr>
          <a:xfrm>
            <a:off x="0" y="-235199"/>
            <a:ext cx="4922788" cy="3575387"/>
          </a:xfrm>
          <a:prstGeom prst="rect">
            <a:avLst/>
          </a:prstGeom>
        </p:spPr>
      </p:pic>
    </p:spTree>
    <p:extLst>
      <p:ext uri="{BB962C8B-B14F-4D97-AF65-F5344CB8AC3E}">
        <p14:creationId xmlns:p14="http://schemas.microsoft.com/office/powerpoint/2010/main" val="3068434472"/>
      </p:ext>
    </p:extLst>
  </p:cSld>
  <p:clrMapOvr>
    <a:masterClrMapping/>
  </p:clrMapOvr>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Nurses who go to grad school?</a:t>
            </a:r>
            <a:endParaRPr lang="en-US" dirty="0"/>
          </a:p>
        </p:txBody>
      </p:sp>
      <p:sp>
        <p:nvSpPr>
          <p:cNvPr id="3" name="Content Placeholder 2"/>
          <p:cNvSpPr>
            <a:spLocks noGrp="1"/>
          </p:cNvSpPr>
          <p:nvPr>
            <p:ph idx="1"/>
          </p:nvPr>
        </p:nvSpPr>
        <p:spPr/>
        <p:txBody>
          <a:bodyPr/>
          <a:lstStyle/>
          <a:p>
            <a:pPr marL="0" indent="0">
              <a:buNone/>
            </a:pPr>
            <a:r>
              <a:rPr lang="en-US" dirty="0" smtClean="0"/>
              <a:t>100 x more likely to go to nursing grad school</a:t>
            </a:r>
            <a:endParaRPr lang="en-US" dirty="0"/>
          </a:p>
        </p:txBody>
      </p:sp>
    </p:spTree>
    <p:extLst>
      <p:ext uri="{BB962C8B-B14F-4D97-AF65-F5344CB8AC3E}">
        <p14:creationId xmlns:p14="http://schemas.microsoft.com/office/powerpoint/2010/main" val="619015591"/>
      </p:ext>
    </p:extLst>
  </p:cSld>
  <p:clrMapOvr>
    <a:masterClrMapping/>
  </p:clrMapOvr>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13025"/>
            <a:ext cx="8229600" cy="1143000"/>
          </a:xfrm>
        </p:spPr>
        <p:txBody>
          <a:bodyPr>
            <a:normAutofit fontScale="90000"/>
          </a:bodyPr>
          <a:lstStyle/>
          <a:p>
            <a:r>
              <a:rPr lang="en-US" dirty="0" smtClean="0"/>
              <a:t>The global effect of these images</a:t>
            </a:r>
            <a:endParaRPr lang="en-US" dirty="0"/>
          </a:p>
        </p:txBody>
      </p:sp>
    </p:spTree>
    <p:extLst>
      <p:ext uri="{BB962C8B-B14F-4D97-AF65-F5344CB8AC3E}">
        <p14:creationId xmlns:p14="http://schemas.microsoft.com/office/powerpoint/2010/main" val="38574431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effects</a:t>
            </a:r>
            <a:endParaRPr lang="en-US" dirty="0"/>
          </a:p>
        </p:txBody>
      </p:sp>
      <p:sp>
        <p:nvSpPr>
          <p:cNvPr id="3" name="Content Placeholder 2"/>
          <p:cNvSpPr>
            <a:spLocks noGrp="1"/>
          </p:cNvSpPr>
          <p:nvPr>
            <p:ph idx="1"/>
          </p:nvPr>
        </p:nvSpPr>
        <p:spPr/>
        <p:txBody>
          <a:bodyPr>
            <a:normAutofit lnSpcReduction="10000"/>
          </a:bodyPr>
          <a:lstStyle/>
          <a:p>
            <a:r>
              <a:rPr lang="en-US" dirty="0" smtClean="0"/>
              <a:t>Lack of funding</a:t>
            </a:r>
          </a:p>
          <a:p>
            <a:r>
              <a:rPr lang="en-US" dirty="0" smtClean="0"/>
              <a:t>Staffing ratios that drive nurses from the workplace</a:t>
            </a:r>
          </a:p>
          <a:p>
            <a:r>
              <a:rPr lang="en-US" dirty="0" smtClean="0"/>
              <a:t>People die because they don’t value nursing health advice</a:t>
            </a:r>
          </a:p>
          <a:p>
            <a:r>
              <a:rPr lang="en-US" dirty="0" smtClean="0"/>
              <a:t>Morale of the profession</a:t>
            </a:r>
          </a:p>
        </p:txBody>
      </p:sp>
    </p:spTree>
    <p:extLst>
      <p:ext uri="{BB962C8B-B14F-4D97-AF65-F5344CB8AC3E}">
        <p14:creationId xmlns:p14="http://schemas.microsoft.com/office/powerpoint/2010/main" val="3168696688"/>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48013" r="-48013"/>
          <a:stretch>
            <a:fillRect/>
          </a:stretch>
        </p:blipFill>
        <p:spPr>
          <a:xfrm>
            <a:off x="457200" y="2054918"/>
            <a:ext cx="8229600" cy="4525963"/>
          </a:xfrm>
        </p:spPr>
      </p:pic>
    </p:spTree>
    <p:extLst>
      <p:ext uri="{BB962C8B-B14F-4D97-AF65-F5344CB8AC3E}">
        <p14:creationId xmlns:p14="http://schemas.microsoft.com/office/powerpoint/2010/main" val="330297415"/>
      </p:ext>
    </p:extLst>
  </p:cSld>
  <p:clrMapOvr>
    <a:masterClrMapping/>
  </p:clrMapOvr>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66124" r="-66124"/>
          <a:stretch>
            <a:fillRect/>
          </a:stretch>
        </p:blipFill>
        <p:spPr>
          <a:xfrm>
            <a:off x="457200" y="1851078"/>
            <a:ext cx="8229600" cy="4525963"/>
          </a:xfrm>
        </p:spPr>
      </p:pic>
    </p:spTree>
    <p:extLst>
      <p:ext uri="{BB962C8B-B14F-4D97-AF65-F5344CB8AC3E}">
        <p14:creationId xmlns:p14="http://schemas.microsoft.com/office/powerpoint/2010/main" val="397101466"/>
      </p:ext>
    </p:extLst>
  </p:cSld>
  <p:clrMapOvr>
    <a:masterClrMapping/>
  </p:clrMapOvr>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5" name="Content Placeholder 4"/>
          <p:cNvPicPr>
            <a:picLocks noGrp="1" noChangeAspect="1"/>
          </p:cNvPicPr>
          <p:nvPr>
            <p:ph idx="1"/>
          </p:nvPr>
        </p:nvPicPr>
        <p:blipFill>
          <a:blip r:embed="rId2"/>
          <a:srcRect l="-20572" r="-20572"/>
          <a:stretch>
            <a:fillRect/>
          </a:stretch>
        </p:blipFill>
        <p:spPr>
          <a:xfrm>
            <a:off x="457200" y="1892999"/>
            <a:ext cx="8229600" cy="4525963"/>
          </a:xfrm>
        </p:spPr>
      </p:pic>
    </p:spTree>
    <p:extLst>
      <p:ext uri="{BB962C8B-B14F-4D97-AF65-F5344CB8AC3E}">
        <p14:creationId xmlns:p14="http://schemas.microsoft.com/office/powerpoint/2010/main" val="1527852777"/>
      </p:ext>
    </p:extLst>
  </p:cSld>
  <p:clrMapOvr>
    <a:masterClrMapping/>
  </p:clrMapOvr>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28313" r="-28313"/>
          <a:stretch>
            <a:fillRect/>
          </a:stretch>
        </p:blipFill>
        <p:spPr>
          <a:xfrm>
            <a:off x="457200" y="2007877"/>
            <a:ext cx="8229600" cy="4525963"/>
          </a:xfrm>
        </p:spPr>
      </p:pic>
    </p:spTree>
    <p:extLst>
      <p:ext uri="{BB962C8B-B14F-4D97-AF65-F5344CB8AC3E}">
        <p14:creationId xmlns:p14="http://schemas.microsoft.com/office/powerpoint/2010/main" val="2398137670"/>
      </p:ext>
    </p:extLst>
  </p:cSld>
  <p:clrMapOvr>
    <a:masterClrMapping/>
  </p:clrMapOvr>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19553" r="-19553"/>
          <a:stretch>
            <a:fillRect/>
          </a:stretch>
        </p:blipFill>
        <p:spPr>
          <a:xfrm>
            <a:off x="457200" y="2023558"/>
            <a:ext cx="8229600" cy="4525963"/>
          </a:xfrm>
        </p:spPr>
      </p:pic>
    </p:spTree>
    <p:extLst>
      <p:ext uri="{BB962C8B-B14F-4D97-AF65-F5344CB8AC3E}">
        <p14:creationId xmlns:p14="http://schemas.microsoft.com/office/powerpoint/2010/main" val="3058344324"/>
      </p:ext>
    </p:extLst>
  </p:cSld>
  <p:clrMapOvr>
    <a:masterClrMapping/>
  </p:clrMapOvr>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26426" r="-26426"/>
          <a:stretch>
            <a:fillRect/>
          </a:stretch>
        </p:blipFill>
        <p:spPr>
          <a:xfrm>
            <a:off x="457200" y="2117637"/>
            <a:ext cx="8229600" cy="4525963"/>
          </a:xfrm>
        </p:spPr>
      </p:pic>
    </p:spTree>
    <p:extLst>
      <p:ext uri="{BB962C8B-B14F-4D97-AF65-F5344CB8AC3E}">
        <p14:creationId xmlns:p14="http://schemas.microsoft.com/office/powerpoint/2010/main" val="1517320621"/>
      </p:ext>
    </p:extLst>
  </p:cSld>
  <p:clrMapOvr>
    <a:masterClrMapping/>
  </p:clrMapOvr>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29157" r="-29157"/>
          <a:stretch>
            <a:fillRect/>
          </a:stretch>
        </p:blipFill>
        <p:spPr>
          <a:xfrm>
            <a:off x="457200" y="2211717"/>
            <a:ext cx="8229600" cy="4525963"/>
          </a:xfrm>
        </p:spPr>
      </p:pic>
    </p:spTree>
    <p:extLst>
      <p:ext uri="{BB962C8B-B14F-4D97-AF65-F5344CB8AC3E}">
        <p14:creationId xmlns:p14="http://schemas.microsoft.com/office/powerpoint/2010/main" val="1149218601"/>
      </p:ext>
    </p:extLst>
  </p:cSld>
  <p:clrMapOvr>
    <a:masterClrMapping/>
  </p:clrMapOvr>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6463"/>
            <a:ext cx="8229600" cy="1534695"/>
          </a:xfrm>
        </p:spPr>
        <p:txBody>
          <a:bodyPr>
            <a:normAutofit fontScale="90000"/>
          </a:bodyPr>
          <a:lstStyle/>
          <a:p>
            <a:r>
              <a:rPr lang="en-US" dirty="0"/>
              <a:t>How stereotypes undermine even the affected group</a:t>
            </a:r>
          </a:p>
        </p:txBody>
      </p:sp>
      <p:pic>
        <p:nvPicPr>
          <p:cNvPr id="4" name="Content Placeholder 3"/>
          <p:cNvPicPr>
            <a:picLocks noGrp="1" noChangeAspect="1"/>
          </p:cNvPicPr>
          <p:nvPr>
            <p:ph idx="1"/>
          </p:nvPr>
        </p:nvPicPr>
        <p:blipFill>
          <a:blip r:embed="rId2"/>
          <a:srcRect l="-13616" r="-13616"/>
          <a:stretch>
            <a:fillRect/>
          </a:stretch>
        </p:blipFill>
        <p:spPr>
          <a:xfrm>
            <a:off x="457200" y="2023558"/>
            <a:ext cx="8229600" cy="4525963"/>
          </a:xfrm>
        </p:spPr>
      </p:pic>
    </p:spTree>
    <p:extLst>
      <p:ext uri="{BB962C8B-B14F-4D97-AF65-F5344CB8AC3E}">
        <p14:creationId xmlns:p14="http://schemas.microsoft.com/office/powerpoint/2010/main" val="3677094565"/>
      </p:ext>
    </p:extLst>
  </p:cSld>
  <p:clrMapOvr>
    <a:masterClrMapping/>
  </p:clrMapOvr>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781" y="2526947"/>
            <a:ext cx="8229600" cy="1824883"/>
          </a:xfrm>
        </p:spPr>
        <p:txBody>
          <a:bodyPr>
            <a:normAutofit/>
          </a:bodyPr>
          <a:lstStyle/>
          <a:p>
            <a:r>
              <a:rPr lang="en-US" dirty="0" smtClean="0"/>
              <a:t>But why bother, can we really make a difference?</a:t>
            </a:r>
            <a:endParaRPr lang="en-US" dirty="0"/>
          </a:p>
        </p:txBody>
      </p:sp>
    </p:spTree>
    <p:extLst>
      <p:ext uri="{BB962C8B-B14F-4D97-AF65-F5344CB8AC3E}">
        <p14:creationId xmlns:p14="http://schemas.microsoft.com/office/powerpoint/2010/main" val="431077609"/>
      </p:ext>
    </p:extLst>
  </p:cSld>
  <p:clrMapOvr>
    <a:masterClrMapping/>
  </p:clrMapOvr>
  <p:timing>
    <p:tnLst>
      <p:par>
        <p:cTn xmlns:p14="http://schemas.microsoft.com/office/powerpoint/2010/mai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72015" y="470397"/>
            <a:ext cx="6945207" cy="5864286"/>
          </a:xfrm>
          <a:prstGeom prst="round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3" name="Content Placeholder 2"/>
          <p:cNvPicPr>
            <a:picLocks noGrp="1" noChangeAspect="1"/>
          </p:cNvPicPr>
          <p:nvPr>
            <p:ph idx="1"/>
          </p:nvPr>
        </p:nvPicPr>
        <p:blipFill>
          <a:blip r:embed="rId3"/>
          <a:srcRect l="-19372" r="-19372"/>
          <a:stretch>
            <a:fillRect/>
          </a:stretch>
        </p:blipFill>
        <p:spPr>
          <a:xfrm>
            <a:off x="-5107" y="862395"/>
            <a:ext cx="8667320" cy="4766692"/>
          </a:xfrm>
        </p:spPr>
      </p:pic>
    </p:spTree>
    <p:extLst>
      <p:ext uri="{BB962C8B-B14F-4D97-AF65-F5344CB8AC3E}">
        <p14:creationId xmlns:p14="http://schemas.microsoft.com/office/powerpoint/2010/main" val="2020558998"/>
      </p:ext>
    </p:extLst>
  </p:cSld>
  <p:clrMapOvr>
    <a:masterClrMapping/>
  </p:clrMapOvr>
  <p:timing>
    <p:tnLst>
      <p:par>
        <p:cTn xmlns:p14="http://schemas.microsoft.com/office/powerpoint/2010/mai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a:srcRect l="-18187" r="-18187"/>
          <a:stretch>
            <a:fillRect/>
          </a:stretch>
        </p:blipFill>
        <p:spPr>
          <a:xfrm>
            <a:off x="4418542" y="3967017"/>
            <a:ext cx="5256700" cy="2890983"/>
          </a:xfrm>
        </p:spPr>
      </p:pic>
      <p:pic>
        <p:nvPicPr>
          <p:cNvPr id="7" name="Picture 6"/>
          <p:cNvPicPr>
            <a:picLocks noChangeAspect="1"/>
          </p:cNvPicPr>
          <p:nvPr/>
        </p:nvPicPr>
        <p:blipFill>
          <a:blip r:embed="rId4"/>
          <a:stretch>
            <a:fillRect/>
          </a:stretch>
        </p:blipFill>
        <p:spPr>
          <a:xfrm>
            <a:off x="-1" y="0"/>
            <a:ext cx="5293056" cy="3324141"/>
          </a:xfrm>
          <a:prstGeom prst="rect">
            <a:avLst/>
          </a:prstGeom>
        </p:spPr>
      </p:pic>
      <p:pic>
        <p:nvPicPr>
          <p:cNvPr id="9" name="Picture 8"/>
          <p:cNvPicPr>
            <a:picLocks noChangeAspect="1"/>
          </p:cNvPicPr>
          <p:nvPr/>
        </p:nvPicPr>
        <p:blipFill rotWithShape="1">
          <a:blip r:embed="rId5"/>
          <a:srcRect l="10344" t="8456"/>
          <a:stretch/>
        </p:blipFill>
        <p:spPr>
          <a:xfrm>
            <a:off x="-1" y="3967017"/>
            <a:ext cx="4250491" cy="2890983"/>
          </a:xfrm>
          <a:prstGeom prst="rect">
            <a:avLst/>
          </a:prstGeom>
        </p:spPr>
      </p:pic>
    </p:spTree>
    <p:extLst>
      <p:ext uri="{BB962C8B-B14F-4D97-AF65-F5344CB8AC3E}">
        <p14:creationId xmlns:p14="http://schemas.microsoft.com/office/powerpoint/2010/main" val="2972741229"/>
      </p:ext>
    </p:extLst>
  </p:cSld>
  <p:clrMapOvr>
    <a:masterClrMapping/>
  </p:clrMapOvr>
  <p:timing>
    <p:tnLst>
      <p:par>
        <p:cTn xmlns:p14="http://schemas.microsoft.com/office/powerpoint/2010/mai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3"/>
          <a:stretch>
            <a:fillRect/>
          </a:stretch>
        </p:blipFill>
        <p:spPr>
          <a:xfrm>
            <a:off x="0" y="0"/>
            <a:ext cx="4138904" cy="4138904"/>
          </a:xfrm>
          <a:prstGeom prst="rect">
            <a:avLst/>
          </a:prstGeom>
        </p:spPr>
      </p:pic>
      <p:pic>
        <p:nvPicPr>
          <p:cNvPr id="3" name="Content Placeholder 2"/>
          <p:cNvPicPr>
            <a:picLocks noGrp="1" noChangeAspect="1"/>
          </p:cNvPicPr>
          <p:nvPr>
            <p:ph idx="1"/>
          </p:nvPr>
        </p:nvPicPr>
        <p:blipFill>
          <a:blip r:embed="rId4"/>
          <a:srcRect l="-69426" r="-69426"/>
          <a:stretch>
            <a:fillRect/>
          </a:stretch>
        </p:blipFill>
        <p:spPr>
          <a:xfrm>
            <a:off x="1211201" y="815355"/>
            <a:ext cx="10987397" cy="6042645"/>
          </a:xfrm>
        </p:spPr>
      </p:pic>
    </p:spTree>
    <p:extLst>
      <p:ext uri="{BB962C8B-B14F-4D97-AF65-F5344CB8AC3E}">
        <p14:creationId xmlns:p14="http://schemas.microsoft.com/office/powerpoint/2010/main" val="2241635014"/>
      </p:ext>
    </p:extLst>
  </p:cSld>
  <p:clrMapOvr>
    <a:masterClrMapping/>
  </p:clrMapOvr>
  <p:timing>
    <p:tnLst>
      <p:par>
        <p:cTn xmlns:p14="http://schemas.microsoft.com/office/powerpoint/2010/mai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16863"/>
            <a:ext cx="8229600" cy="1824883"/>
          </a:xfrm>
        </p:spPr>
        <p:txBody>
          <a:bodyPr>
            <a:normAutofit/>
          </a:bodyPr>
          <a:lstStyle/>
          <a:p>
            <a:endParaRPr lang="en-US" dirty="0"/>
          </a:p>
        </p:txBody>
      </p:sp>
      <p:pic>
        <p:nvPicPr>
          <p:cNvPr id="5" name="2011-05-09_media_LAN.mo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9816" y="838702"/>
            <a:ext cx="7713413" cy="5785060"/>
          </a:xfrm>
          <a:prstGeom prst="rect">
            <a:avLst/>
          </a:prstGeom>
        </p:spPr>
      </p:pic>
      <p:pic>
        <p:nvPicPr>
          <p:cNvPr id="4" name="Content Placeholder 3"/>
          <p:cNvPicPr>
            <a:picLocks noGrp="1" noChangeAspect="1"/>
          </p:cNvPicPr>
          <p:nvPr>
            <p:ph idx="1"/>
          </p:nvPr>
        </p:nvPicPr>
        <p:blipFill>
          <a:blip r:embed="rId5"/>
          <a:srcRect t="-10775" b="-10775"/>
          <a:stretch>
            <a:fillRect/>
          </a:stretch>
        </p:blipFill>
        <p:spPr>
          <a:xfrm>
            <a:off x="3002339" y="190638"/>
            <a:ext cx="3080596" cy="1428801"/>
          </a:xfrm>
        </p:spPr>
      </p:pic>
    </p:spTree>
    <p:extLst>
      <p:ext uri="{BB962C8B-B14F-4D97-AF65-F5344CB8AC3E}">
        <p14:creationId xmlns:p14="http://schemas.microsoft.com/office/powerpoint/2010/main" val="3039359737"/>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Repairing nursing’s image</a:t>
            </a:r>
          </a:p>
        </p:txBody>
      </p:sp>
    </p:spTree>
    <p:extLst>
      <p:ext uri="{BB962C8B-B14F-4D97-AF65-F5344CB8AC3E}">
        <p14:creationId xmlns:p14="http://schemas.microsoft.com/office/powerpoint/2010/main" val="3595927489"/>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Repairing nursing’s image</a:t>
            </a:r>
          </a:p>
        </p:txBody>
      </p:sp>
      <p:sp>
        <p:nvSpPr>
          <p:cNvPr id="3" name="Content Placeholder 2"/>
          <p:cNvSpPr>
            <a:spLocks noGrp="1"/>
          </p:cNvSpPr>
          <p:nvPr>
            <p:ph idx="1"/>
          </p:nvPr>
        </p:nvSpPr>
        <p:spPr/>
        <p:txBody>
          <a:bodyPr>
            <a:normAutofit/>
          </a:bodyPr>
          <a:lstStyle/>
          <a:p>
            <a:pPr marL="0" indent="0">
              <a:buNone/>
            </a:pPr>
            <a:r>
              <a:rPr lang="en-US" sz="4400" dirty="0" smtClean="0"/>
              <a:t>Nurses who understand the media to act as advisors to shows, especially on </a:t>
            </a:r>
            <a:r>
              <a:rPr lang="en-US" sz="4400" i="1" dirty="0"/>
              <a:t>scripts</a:t>
            </a:r>
            <a:r>
              <a:rPr lang="en-US" sz="4400" dirty="0"/>
              <a:t>, where most of the trouble begins </a:t>
            </a:r>
            <a:endParaRPr lang="en-US" sz="4400" dirty="0" smtClean="0"/>
          </a:p>
        </p:txBody>
      </p:sp>
    </p:spTree>
    <p:extLst>
      <p:ext uri="{BB962C8B-B14F-4D97-AF65-F5344CB8AC3E}">
        <p14:creationId xmlns:p14="http://schemas.microsoft.com/office/powerpoint/2010/main" val="32762242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Repairing nursing’s image</a:t>
            </a:r>
            <a:endParaRPr lang="en-US" dirty="0"/>
          </a:p>
        </p:txBody>
      </p:sp>
      <p:sp>
        <p:nvSpPr>
          <p:cNvPr id="3" name="Content Placeholder 2"/>
          <p:cNvSpPr>
            <a:spLocks noGrp="1"/>
          </p:cNvSpPr>
          <p:nvPr>
            <p:ph idx="1"/>
          </p:nvPr>
        </p:nvSpPr>
        <p:spPr>
          <a:xfrm>
            <a:off x="457200" y="1600200"/>
            <a:ext cx="8229600" cy="4649918"/>
          </a:xfrm>
        </p:spPr>
        <p:txBody>
          <a:bodyPr>
            <a:noAutofit/>
          </a:bodyPr>
          <a:lstStyle/>
          <a:p>
            <a:pPr marL="0" indent="0">
              <a:lnSpc>
                <a:spcPct val="200000"/>
              </a:lnSpc>
              <a:spcBef>
                <a:spcPts val="0"/>
              </a:spcBef>
              <a:spcAft>
                <a:spcPts val="3600"/>
              </a:spcAft>
              <a:buNone/>
            </a:pPr>
            <a:r>
              <a:rPr lang="en-US" sz="4000" dirty="0" smtClean="0"/>
              <a:t>Nurse characters do nursing work</a:t>
            </a:r>
          </a:p>
        </p:txBody>
      </p:sp>
    </p:spTree>
    <p:extLst>
      <p:ext uri="{BB962C8B-B14F-4D97-AF65-F5344CB8AC3E}">
        <p14:creationId xmlns:p14="http://schemas.microsoft.com/office/powerpoint/2010/main" val="131746500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Words matter</a:t>
            </a:r>
            <a:endParaRPr lang="en-US" dirty="0"/>
          </a:p>
        </p:txBody>
      </p:sp>
      <p:sp>
        <p:nvSpPr>
          <p:cNvPr id="3" name="Content Placeholder 2"/>
          <p:cNvSpPr>
            <a:spLocks noGrp="1"/>
          </p:cNvSpPr>
          <p:nvPr>
            <p:ph idx="1"/>
          </p:nvPr>
        </p:nvSpPr>
        <p:spPr>
          <a:xfrm>
            <a:off x="457200" y="1600200"/>
            <a:ext cx="8229600" cy="4649918"/>
          </a:xfrm>
        </p:spPr>
        <p:txBody>
          <a:bodyPr>
            <a:noAutofit/>
          </a:bodyPr>
          <a:lstStyle/>
          <a:p>
            <a:pPr marL="0" indent="0">
              <a:lnSpc>
                <a:spcPct val="200000"/>
              </a:lnSpc>
              <a:spcBef>
                <a:spcPts val="0"/>
              </a:spcBef>
              <a:spcAft>
                <a:spcPts val="3600"/>
              </a:spcAft>
              <a:buNone/>
            </a:pPr>
            <a:r>
              <a:rPr lang="en-US" sz="4000" dirty="0" smtClean="0"/>
              <a:t>Media creators should consider the effect of each word they say</a:t>
            </a:r>
          </a:p>
        </p:txBody>
      </p:sp>
    </p:spTree>
    <p:extLst>
      <p:ext uri="{BB962C8B-B14F-4D97-AF65-F5344CB8AC3E}">
        <p14:creationId xmlns:p14="http://schemas.microsoft.com/office/powerpoint/2010/main" val="3494760810"/>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Nurse-friendly language</a:t>
            </a:r>
          </a:p>
        </p:txBody>
      </p:sp>
      <p:sp>
        <p:nvSpPr>
          <p:cNvPr id="3" name="Content Placeholder 2"/>
          <p:cNvSpPr>
            <a:spLocks noGrp="1"/>
          </p:cNvSpPr>
          <p:nvPr>
            <p:ph idx="1"/>
          </p:nvPr>
        </p:nvSpPr>
        <p:spPr/>
        <p:txBody>
          <a:bodyPr>
            <a:normAutofit/>
          </a:bodyPr>
          <a:lstStyle/>
          <a:p>
            <a:pPr marL="0" indent="0">
              <a:buNone/>
            </a:pPr>
            <a:r>
              <a:rPr lang="en-US" sz="4000" dirty="0" smtClean="0"/>
              <a:t>“prescriptions” instead of “orders”</a:t>
            </a:r>
          </a:p>
          <a:p>
            <a:pPr marL="0" indent="0">
              <a:buNone/>
            </a:pPr>
            <a:r>
              <a:rPr lang="en-US" sz="4000" dirty="0" smtClean="0"/>
              <a:t>“physicians” instead of “doctors”</a:t>
            </a:r>
          </a:p>
          <a:p>
            <a:pPr marL="0" indent="0">
              <a:buNone/>
            </a:pPr>
            <a:r>
              <a:rPr lang="en-US" sz="4000" dirty="0" smtClean="0"/>
              <a:t>“health care” instead of “medicine”</a:t>
            </a:r>
          </a:p>
          <a:p>
            <a:pPr marL="0" indent="0">
              <a:buNone/>
            </a:pPr>
            <a:r>
              <a:rPr lang="en-US" sz="4000" dirty="0" smtClean="0"/>
              <a:t>“practice” instead of “work as a nurse”</a:t>
            </a:r>
          </a:p>
        </p:txBody>
      </p:sp>
    </p:spTree>
    <p:extLst>
      <p:ext uri="{BB962C8B-B14F-4D97-AF65-F5344CB8AC3E}">
        <p14:creationId xmlns:p14="http://schemas.microsoft.com/office/powerpoint/2010/main" val="4091373456"/>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Repairing nursing’s image</a:t>
            </a:r>
          </a:p>
        </p:txBody>
      </p:sp>
      <p:sp>
        <p:nvSpPr>
          <p:cNvPr id="3" name="Content Placeholder 2"/>
          <p:cNvSpPr>
            <a:spLocks noGrp="1"/>
          </p:cNvSpPr>
          <p:nvPr>
            <p:ph idx="1"/>
          </p:nvPr>
        </p:nvSpPr>
        <p:spPr/>
        <p:txBody>
          <a:bodyPr>
            <a:normAutofit/>
          </a:bodyPr>
          <a:lstStyle/>
          <a:p>
            <a:pPr marL="0" indent="0">
              <a:buNone/>
            </a:pPr>
            <a:r>
              <a:rPr lang="en-US" sz="4000" dirty="0" smtClean="0"/>
              <a:t>Media makers who take seriously the public health benefit of improving understanding of nursing</a:t>
            </a:r>
          </a:p>
        </p:txBody>
      </p:sp>
    </p:spTree>
    <p:extLst>
      <p:ext uri="{BB962C8B-B14F-4D97-AF65-F5344CB8AC3E}">
        <p14:creationId xmlns:p14="http://schemas.microsoft.com/office/powerpoint/2010/main" val="23553509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dirty="0" smtClean="0"/>
              <a:t>Educate:</a:t>
            </a:r>
            <a:endParaRPr lang="en-US" dirty="0"/>
          </a:p>
        </p:txBody>
      </p:sp>
      <p:sp>
        <p:nvSpPr>
          <p:cNvPr id="3" name="Content Placeholder 2"/>
          <p:cNvSpPr>
            <a:spLocks noGrp="1"/>
          </p:cNvSpPr>
          <p:nvPr>
            <p:ph idx="1"/>
          </p:nvPr>
        </p:nvSpPr>
        <p:spPr/>
        <p:txBody>
          <a:bodyPr>
            <a:normAutofit/>
          </a:bodyPr>
          <a:lstStyle/>
          <a:p>
            <a:r>
              <a:rPr lang="en-US" dirty="0" smtClean="0"/>
              <a:t>Media creators;</a:t>
            </a:r>
          </a:p>
          <a:p>
            <a:r>
              <a:rPr lang="en-US" dirty="0"/>
              <a:t>N</a:t>
            </a:r>
            <a:r>
              <a:rPr lang="en-US" dirty="0" smtClean="0"/>
              <a:t>urses so they can educate the media; </a:t>
            </a:r>
          </a:p>
          <a:p>
            <a:r>
              <a:rPr lang="en-US" dirty="0" smtClean="0"/>
              <a:t>Educate physicians so they don’t propagate untruths;</a:t>
            </a:r>
            <a:endParaRPr lang="en-US" dirty="0"/>
          </a:p>
          <a:p>
            <a:r>
              <a:rPr lang="en-US" dirty="0" smtClean="0"/>
              <a:t>Create UCLA class on nursing and the media.</a:t>
            </a:r>
            <a:endParaRPr lang="en-US" dirty="0"/>
          </a:p>
        </p:txBody>
      </p:sp>
    </p:spTree>
    <p:extLst>
      <p:ext uri="{BB962C8B-B14F-4D97-AF65-F5344CB8AC3E}">
        <p14:creationId xmlns:p14="http://schemas.microsoft.com/office/powerpoint/2010/main" val="1728535004"/>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Repairing nursing’s image</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Title parity</a:t>
            </a:r>
            <a:r>
              <a:rPr lang="en-US" dirty="0"/>
              <a:t>: If I’m </a:t>
            </a:r>
            <a:r>
              <a:rPr lang="en-US" dirty="0" smtClean="0"/>
              <a:t>“Sandy,”  </a:t>
            </a:r>
            <a:r>
              <a:rPr lang="en-US" dirty="0"/>
              <a:t>You’re </a:t>
            </a:r>
            <a:r>
              <a:rPr lang="en-US" dirty="0" smtClean="0"/>
              <a:t>“Jim”; or</a:t>
            </a:r>
          </a:p>
          <a:p>
            <a:pPr marL="0" indent="0">
              <a:buNone/>
            </a:pPr>
            <a:r>
              <a:rPr lang="en-US" dirty="0" smtClean="0"/>
              <a:t>If you’re “Dr. Smith,” I’m “Nurse Summers”</a:t>
            </a:r>
          </a:p>
          <a:p>
            <a:pPr marL="0" indent="0">
              <a:buNone/>
            </a:pPr>
            <a:r>
              <a:rPr lang="en-US" dirty="0" smtClean="0"/>
              <a:t> (or “Dr. Summers” if I have my PhD)</a:t>
            </a:r>
          </a:p>
          <a:p>
            <a:pPr marL="0" indent="0">
              <a:buNone/>
            </a:pPr>
            <a:endParaRPr lang="en-US" dirty="0"/>
          </a:p>
        </p:txBody>
      </p:sp>
    </p:spTree>
    <p:extLst>
      <p:ext uri="{BB962C8B-B14F-4D97-AF65-F5344CB8AC3E}">
        <p14:creationId xmlns:p14="http://schemas.microsoft.com/office/powerpoint/2010/main" val="9567223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Repairing nursing’s image</a:t>
            </a:r>
            <a:endParaRPr lang="en-US" dirty="0"/>
          </a:p>
        </p:txBody>
      </p:sp>
      <p:sp>
        <p:nvSpPr>
          <p:cNvPr id="3" name="Content Placeholder 2"/>
          <p:cNvSpPr>
            <a:spLocks noGrp="1"/>
          </p:cNvSpPr>
          <p:nvPr>
            <p:ph idx="1"/>
          </p:nvPr>
        </p:nvSpPr>
        <p:spPr/>
        <p:txBody>
          <a:bodyPr>
            <a:normAutofit/>
          </a:bodyPr>
          <a:lstStyle/>
          <a:p>
            <a:pPr marL="0" indent="0">
              <a:buNone/>
            </a:pPr>
            <a:r>
              <a:rPr lang="en-US" sz="5400" dirty="0" smtClean="0"/>
              <a:t>Speak! </a:t>
            </a:r>
            <a:endParaRPr lang="en-US" sz="5400" dirty="0"/>
          </a:p>
        </p:txBody>
      </p:sp>
      <p:pic>
        <p:nvPicPr>
          <p:cNvPr id="4" name="Picture 3"/>
          <p:cNvPicPr>
            <a:picLocks noChangeAspect="1"/>
          </p:cNvPicPr>
          <p:nvPr/>
        </p:nvPicPr>
        <p:blipFill>
          <a:blip r:embed="rId3"/>
          <a:stretch>
            <a:fillRect/>
          </a:stretch>
        </p:blipFill>
        <p:spPr>
          <a:xfrm>
            <a:off x="5943600" y="2038037"/>
            <a:ext cx="2755900" cy="3175000"/>
          </a:xfrm>
          <a:prstGeom prst="rect">
            <a:avLst/>
          </a:prstGeom>
        </p:spPr>
      </p:pic>
    </p:spTree>
    <p:extLst>
      <p:ext uri="{BB962C8B-B14F-4D97-AF65-F5344CB8AC3E}">
        <p14:creationId xmlns:p14="http://schemas.microsoft.com/office/powerpoint/2010/main" val="1060404814"/>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Repairing nursing’s image</a:t>
            </a:r>
            <a:endParaRPr lang="en-US" dirty="0"/>
          </a:p>
        </p:txBody>
      </p:sp>
      <p:sp>
        <p:nvSpPr>
          <p:cNvPr id="3" name="Content Placeholder 2"/>
          <p:cNvSpPr>
            <a:spLocks noGrp="1"/>
          </p:cNvSpPr>
          <p:nvPr>
            <p:ph idx="1"/>
          </p:nvPr>
        </p:nvSpPr>
        <p:spPr>
          <a:xfrm>
            <a:off x="457200" y="2054068"/>
            <a:ext cx="8229600" cy="4072095"/>
          </a:xfrm>
        </p:spPr>
        <p:txBody>
          <a:bodyPr>
            <a:normAutofit/>
          </a:bodyPr>
          <a:lstStyle/>
          <a:p>
            <a:pPr marL="0" indent="0">
              <a:buNone/>
            </a:pPr>
            <a:r>
              <a:rPr lang="en-US" sz="4400" dirty="0" smtClean="0"/>
              <a:t>Don’t just tell stories about patients. Tell stories about nurses improving or saving lives.</a:t>
            </a:r>
          </a:p>
          <a:p>
            <a:pPr marL="0" indent="0">
              <a:buNone/>
            </a:pPr>
            <a:endParaRPr lang="en-US" sz="4400" dirty="0"/>
          </a:p>
        </p:txBody>
      </p:sp>
    </p:spTree>
    <p:extLst>
      <p:ext uri="{BB962C8B-B14F-4D97-AF65-F5344CB8AC3E}">
        <p14:creationId xmlns:p14="http://schemas.microsoft.com/office/powerpoint/2010/main" val="361987355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Repairing nursing’s image</a:t>
            </a:r>
            <a:endParaRPr lang="en-US" dirty="0"/>
          </a:p>
        </p:txBody>
      </p:sp>
      <p:sp>
        <p:nvSpPr>
          <p:cNvPr id="3" name="Content Placeholder 2"/>
          <p:cNvSpPr>
            <a:spLocks noGrp="1"/>
          </p:cNvSpPr>
          <p:nvPr>
            <p:ph idx="1"/>
          </p:nvPr>
        </p:nvSpPr>
        <p:spPr/>
        <p:txBody>
          <a:bodyPr>
            <a:normAutofit fontScale="92500"/>
          </a:bodyPr>
          <a:lstStyle/>
          <a:p>
            <a:pPr marL="0" indent="0">
              <a:buNone/>
            </a:pPr>
            <a:r>
              <a:rPr lang="en-US" sz="5400" dirty="0" smtClean="0"/>
              <a:t>The Truth About Nursing’s action page</a:t>
            </a:r>
          </a:p>
          <a:p>
            <a:pPr marL="0" indent="0">
              <a:buNone/>
            </a:pPr>
            <a:r>
              <a:rPr lang="en-US" sz="5200" dirty="0" err="1" smtClean="0"/>
              <a:t>TruthAboutNursing.org</a:t>
            </a:r>
            <a:r>
              <a:rPr lang="en-US" sz="5200" dirty="0" smtClean="0"/>
              <a:t>/action/</a:t>
            </a:r>
            <a:endParaRPr lang="en-US" sz="5200" dirty="0"/>
          </a:p>
        </p:txBody>
      </p:sp>
    </p:spTree>
    <p:extLst>
      <p:ext uri="{BB962C8B-B14F-4D97-AF65-F5344CB8AC3E}">
        <p14:creationId xmlns:p14="http://schemas.microsoft.com/office/powerpoint/2010/main" val="365896012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ave lives bumper sticker8.psd"/>
          <p:cNvPicPr>
            <a:picLocks noGrp="1" noChangeAspect="1"/>
          </p:cNvPicPr>
          <p:nvPr>
            <p:ph idx="1"/>
          </p:nvPr>
        </p:nvPicPr>
        <p:blipFill>
          <a:blip r:embed="rId3" cstate="print">
            <a:extLst>
              <a:ext uri="{28A0092B-C50C-407E-A947-70E740481C1C}">
                <a14:useLocalDpi xmlns:a14="http://schemas.microsoft.com/office/drawing/2010/main" val="0"/>
              </a:ext>
            </a:extLst>
          </a:blip>
          <a:srcRect t="-5021" b="-5021"/>
          <a:stretch>
            <a:fillRect/>
          </a:stretch>
        </p:blipFill>
        <p:spPr>
          <a:xfrm>
            <a:off x="457200" y="1490441"/>
            <a:ext cx="8229600" cy="4525963"/>
          </a:xfrm>
        </p:spPr>
      </p:pic>
    </p:spTree>
    <p:extLst>
      <p:ext uri="{BB962C8B-B14F-4D97-AF65-F5344CB8AC3E}">
        <p14:creationId xmlns:p14="http://schemas.microsoft.com/office/powerpoint/2010/main" val="983107765"/>
      </p:ext>
    </p:extLst>
  </p:cSld>
  <p:clrMapOvr>
    <a:masterClrMapping/>
  </p:clrMapOvr>
  <mc:AlternateContent xmlns:mc="http://schemas.openxmlformats.org/markup-compatibility/2006" xmlns:p14="http://schemas.microsoft.com/office/powerpoint/2010/main">
    <mc:Choice Requires="p14">
      <p:transition spd="slow" p14:dur="2000" advClick="0" advTm="22000"/>
    </mc:Choice>
    <mc:Fallback xmlns="">
      <p:transition xmlns:p14="http://schemas.microsoft.com/office/powerpoint/2010/main" spd="slow" advClick="0" advTm="22000"/>
    </mc:Fallback>
  </mc:AlternateContent>
  <p:timing>
    <p:tnLst>
      <p:par>
        <p:cTn xmlns:p14="http://schemas.microsoft.com/office/powerpoint/2010/mai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778009"/>
          </a:xfrm>
        </p:spPr>
        <p:txBody>
          <a:bodyPr/>
          <a:lstStyle/>
          <a:p>
            <a:pPr marL="0" indent="0" algn="ctr">
              <a:buNone/>
            </a:pPr>
            <a:r>
              <a:rPr lang="en-US" sz="5400" dirty="0" smtClean="0"/>
              <a:t>We don’t need more images like this one</a:t>
            </a:r>
            <a:endParaRPr lang="en-US" dirty="0"/>
          </a:p>
        </p:txBody>
      </p:sp>
    </p:spTree>
    <p:extLst>
      <p:ext uri="{BB962C8B-B14F-4D97-AF65-F5344CB8AC3E}">
        <p14:creationId xmlns:p14="http://schemas.microsoft.com/office/powerpoint/2010/main" val="50562838"/>
      </p:ext>
    </p:extLst>
  </p:cSld>
  <p:clrMapOvr>
    <a:masterClrMapping/>
  </p:clrMapOvr>
  <p:timing>
    <p:tnLst>
      <p:par>
        <p:cTn xmlns:p14="http://schemas.microsoft.com/office/powerpoint/2010/mai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778009"/>
          </a:xfrm>
        </p:spPr>
        <p:txBody>
          <a:bodyPr/>
          <a:lstStyle/>
          <a:p>
            <a:pPr marL="0" indent="0" algn="ctr">
              <a:buNone/>
            </a:pPr>
            <a:r>
              <a:rPr lang="en-US" sz="5400" i="1" dirty="0" smtClean="0"/>
              <a:t>ER</a:t>
            </a:r>
          </a:p>
          <a:p>
            <a:pPr marL="0" indent="0" algn="ctr">
              <a:buNone/>
            </a:pPr>
            <a:r>
              <a:rPr lang="en-US" sz="3600" dirty="0" smtClean="0"/>
              <a:t>(Abby is a nurse here)</a:t>
            </a:r>
          </a:p>
          <a:p>
            <a:pPr marL="0" indent="0" algn="ctr">
              <a:buNone/>
            </a:pPr>
            <a:r>
              <a:rPr lang="en-US" dirty="0" smtClean="0"/>
              <a:t>April 25, 2011</a:t>
            </a:r>
            <a:endParaRPr lang="en-US" dirty="0"/>
          </a:p>
        </p:txBody>
      </p:sp>
    </p:spTree>
    <p:extLst>
      <p:ext uri="{BB962C8B-B14F-4D97-AF65-F5344CB8AC3E}">
        <p14:creationId xmlns:p14="http://schemas.microsoft.com/office/powerpoint/2010/main" val="1080338006"/>
      </p:ext>
    </p:extLst>
  </p:cSld>
  <p:clrMapOvr>
    <a:masterClrMapping/>
  </p:clrMapOvr>
  <p:timing>
    <p:tnLst>
      <p:par>
        <p:cTn xmlns:p14="http://schemas.microsoft.com/office/powerpoint/2010/mai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p:cNvPicPr>
            <a:picLocks noGrp="1" noChangeAspect="1"/>
          </p:cNvPicPr>
          <p:nvPr>
            <p:ph idx="1"/>
          </p:nvPr>
        </p:nvPicPr>
        <p:blipFill>
          <a:blip r:embed="rId2"/>
          <a:srcRect l="-26695" r="-26695"/>
          <a:stretch>
            <a:fillRect/>
          </a:stretch>
        </p:blipFill>
        <p:spPr>
          <a:xfrm>
            <a:off x="-1283021" y="0"/>
            <a:ext cx="7897526" cy="4343335"/>
          </a:xfrm>
        </p:spPr>
      </p:pic>
      <p:pic>
        <p:nvPicPr>
          <p:cNvPr id="7" name="Picture 6"/>
          <p:cNvPicPr>
            <a:picLocks noChangeAspect="1"/>
          </p:cNvPicPr>
          <p:nvPr/>
        </p:nvPicPr>
        <p:blipFill>
          <a:blip r:embed="rId3"/>
          <a:stretch>
            <a:fillRect/>
          </a:stretch>
        </p:blipFill>
        <p:spPr>
          <a:xfrm>
            <a:off x="3977594" y="3716138"/>
            <a:ext cx="5166405" cy="3141862"/>
          </a:xfrm>
          <a:prstGeom prst="rect">
            <a:avLst/>
          </a:prstGeom>
        </p:spPr>
      </p:pic>
    </p:spTree>
    <p:extLst>
      <p:ext uri="{BB962C8B-B14F-4D97-AF65-F5344CB8AC3E}">
        <p14:creationId xmlns:p14="http://schemas.microsoft.com/office/powerpoint/2010/main" val="722358942"/>
      </p:ext>
    </p:extLst>
  </p:cSld>
  <p:clrMapOvr>
    <a:masterClrMapping/>
  </p:clrMapOvr>
  <p:timing>
    <p:tnLst>
      <p:par>
        <p:cTn xmlns:p14="http://schemas.microsoft.com/office/powerpoint/2010/mai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srcRect l="-6159" r="-6159"/>
          <a:stretch>
            <a:fillRect/>
          </a:stretch>
        </p:blipFill>
        <p:spPr>
          <a:xfrm>
            <a:off x="-452104" y="0"/>
            <a:ext cx="6700067" cy="3684779"/>
          </a:xfrm>
        </p:spPr>
      </p:pic>
      <p:pic>
        <p:nvPicPr>
          <p:cNvPr id="4" name="Picture 3"/>
          <p:cNvPicPr>
            <a:picLocks noChangeAspect="1"/>
          </p:cNvPicPr>
          <p:nvPr/>
        </p:nvPicPr>
        <p:blipFill>
          <a:blip r:embed="rId3"/>
          <a:stretch>
            <a:fillRect/>
          </a:stretch>
        </p:blipFill>
        <p:spPr>
          <a:xfrm>
            <a:off x="2998582" y="3120302"/>
            <a:ext cx="6145418" cy="3737698"/>
          </a:xfrm>
          <a:prstGeom prst="rect">
            <a:avLst/>
          </a:prstGeom>
        </p:spPr>
      </p:pic>
    </p:spTree>
    <p:extLst>
      <p:ext uri="{BB962C8B-B14F-4D97-AF65-F5344CB8AC3E}">
        <p14:creationId xmlns:p14="http://schemas.microsoft.com/office/powerpoint/2010/main" val="3475973676"/>
      </p:ext>
    </p:extLst>
  </p:cSld>
  <p:clrMapOvr>
    <a:masterClrMapping/>
  </p:clrMapOvr>
  <p:timing>
    <p:tnLst>
      <p:par>
        <p:cTn xmlns:p14="http://schemas.microsoft.com/office/powerpoint/2010/mai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778009"/>
          </a:xfrm>
        </p:spPr>
        <p:txBody>
          <a:bodyPr>
            <a:normAutofit/>
          </a:bodyPr>
          <a:lstStyle/>
          <a:p>
            <a:pPr marL="0" indent="0" algn="ctr">
              <a:buNone/>
            </a:pPr>
            <a:r>
              <a:rPr lang="en-US" sz="4400" dirty="0" smtClean="0"/>
              <a:t>We need images like this</a:t>
            </a:r>
            <a:endParaRPr lang="en-US" sz="2400" dirty="0"/>
          </a:p>
        </p:txBody>
      </p:sp>
    </p:spTree>
    <p:extLst>
      <p:ext uri="{BB962C8B-B14F-4D97-AF65-F5344CB8AC3E}">
        <p14:creationId xmlns:p14="http://schemas.microsoft.com/office/powerpoint/2010/main" val="2806799910"/>
      </p:ext>
    </p:extLst>
  </p:cSld>
  <p:clrMapOvr>
    <a:masterClrMapping/>
  </p:clrMapOvr>
  <p:timing>
    <p:tnLst>
      <p:par>
        <p:cTn xmlns:p14="http://schemas.microsoft.com/office/powerpoint/2010/main" id="1" dur="indefinite" restart="never" nodeType="tmRoot"/>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229600" cy="3778009"/>
          </a:xfrm>
        </p:spPr>
        <p:txBody>
          <a:bodyPr/>
          <a:lstStyle/>
          <a:p>
            <a:pPr marL="0" indent="0" algn="ctr">
              <a:buNone/>
            </a:pPr>
            <a:r>
              <a:rPr lang="en-US" sz="5400" i="1" dirty="0" smtClean="0"/>
              <a:t>Nurse Jackie</a:t>
            </a:r>
          </a:p>
          <a:p>
            <a:pPr marL="0" indent="0" algn="ctr">
              <a:buNone/>
            </a:pPr>
            <a:r>
              <a:rPr lang="en-US" dirty="0" smtClean="0"/>
              <a:t>April 25, 2011</a:t>
            </a:r>
            <a:endParaRPr lang="en-US" dirty="0"/>
          </a:p>
        </p:txBody>
      </p:sp>
    </p:spTree>
    <p:extLst>
      <p:ext uri="{BB962C8B-B14F-4D97-AF65-F5344CB8AC3E}">
        <p14:creationId xmlns:p14="http://schemas.microsoft.com/office/powerpoint/2010/main" val="87458927"/>
      </p:ext>
    </p:extLst>
  </p:cSld>
  <p:clrMapOvr>
    <a:masterClrMapping/>
  </p:clrMapOvr>
  <p:timing>
    <p:tnLst>
      <p:par>
        <p:cTn xmlns:p14="http://schemas.microsoft.com/office/powerpoint/2010/mai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srcRect l="-21480" r="-21480"/>
          <a:stretch>
            <a:fillRect/>
          </a:stretch>
        </p:blipFill>
        <p:spPr>
          <a:xfrm>
            <a:off x="-1157599" y="1"/>
            <a:ext cx="7526884" cy="4139496"/>
          </a:xfrm>
        </p:spPr>
      </p:pic>
      <p:pic>
        <p:nvPicPr>
          <p:cNvPr id="6" name="Picture 5"/>
          <p:cNvPicPr>
            <a:picLocks noChangeAspect="1"/>
          </p:cNvPicPr>
          <p:nvPr/>
        </p:nvPicPr>
        <p:blipFill>
          <a:blip r:embed="rId3"/>
          <a:stretch>
            <a:fillRect/>
          </a:stretch>
        </p:blipFill>
        <p:spPr>
          <a:xfrm>
            <a:off x="3793996" y="2929090"/>
            <a:ext cx="5350004" cy="3928909"/>
          </a:xfrm>
          <a:prstGeom prst="rect">
            <a:avLst/>
          </a:prstGeom>
        </p:spPr>
      </p:pic>
    </p:spTree>
    <p:extLst>
      <p:ext uri="{BB962C8B-B14F-4D97-AF65-F5344CB8AC3E}">
        <p14:creationId xmlns:p14="http://schemas.microsoft.com/office/powerpoint/2010/main" val="965674609"/>
      </p:ext>
    </p:extLst>
  </p:cSld>
  <p:clrMapOvr>
    <a:masterClrMapping/>
  </p:clrMapOvr>
  <mc:AlternateContent xmlns:mc="http://schemas.openxmlformats.org/markup-compatibility/2006" xmlns:p14="http://schemas.microsoft.com/office/powerpoint/2010/main">
    <mc:Choice Requires="p14">
      <p:transition spd="slow" p14:dur="2000" advClick="0" advTm="22000"/>
    </mc:Choice>
    <mc:Fallback xmlns="">
      <p:transition xmlns:p14="http://schemas.microsoft.com/office/powerpoint/2010/main" spd="slow" advClick="0" advTm="22000"/>
    </mc:Fallback>
  </mc:AlternateContent>
  <p:timing>
    <p:tnLst>
      <p:par>
        <p:cTn xmlns:p14="http://schemas.microsoft.com/office/powerpoint/2010/mai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8" name="Picture 7"/>
          <p:cNvPicPr>
            <a:picLocks noChangeAspect="1"/>
          </p:cNvPicPr>
          <p:nvPr/>
        </p:nvPicPr>
        <p:blipFill>
          <a:blip r:embed="rId2"/>
          <a:stretch>
            <a:fillRect/>
          </a:stretch>
        </p:blipFill>
        <p:spPr>
          <a:xfrm>
            <a:off x="3590186" y="3271989"/>
            <a:ext cx="5553814" cy="3551858"/>
          </a:xfrm>
          <a:prstGeom prst="rect">
            <a:avLst/>
          </a:prstGeom>
        </p:spPr>
      </p:pic>
      <p:pic>
        <p:nvPicPr>
          <p:cNvPr id="4" name="Content Placeholder 3"/>
          <p:cNvPicPr>
            <a:picLocks noGrp="1" noChangeAspect="1"/>
          </p:cNvPicPr>
          <p:nvPr>
            <p:ph idx="1"/>
          </p:nvPr>
        </p:nvPicPr>
        <p:blipFill>
          <a:blip r:embed="rId3"/>
          <a:srcRect t="18265" b="18265"/>
          <a:stretch>
            <a:fillRect/>
          </a:stretch>
        </p:blipFill>
        <p:spPr>
          <a:xfrm>
            <a:off x="0" y="1"/>
            <a:ext cx="6302423" cy="3466090"/>
          </a:xfrm>
        </p:spPr>
      </p:pic>
    </p:spTree>
    <p:extLst>
      <p:ext uri="{BB962C8B-B14F-4D97-AF65-F5344CB8AC3E}">
        <p14:creationId xmlns:p14="http://schemas.microsoft.com/office/powerpoint/2010/main" val="1341624230"/>
      </p:ext>
    </p:extLst>
  </p:cSld>
  <p:clrMapOvr>
    <a:masterClrMapping/>
  </p:clrMapOvr>
  <mc:AlternateContent xmlns:mc="http://schemas.openxmlformats.org/markup-compatibility/2006" xmlns:p14="http://schemas.microsoft.com/office/powerpoint/2010/main">
    <mc:Choice Requires="p14">
      <p:transition spd="slow" p14:dur="2000" advClick="0" advTm="22000"/>
    </mc:Choice>
    <mc:Fallback xmlns="">
      <p:transition xmlns:p14="http://schemas.microsoft.com/office/powerpoint/2010/main" spd="slow" advClick="0" advTm="22000"/>
    </mc:Fallback>
  </mc:AlternateContent>
  <p:timing>
    <p:tnLst>
      <p:par>
        <p:cTn xmlns:p14="http://schemas.microsoft.com/office/powerpoint/2010/mai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8307"/>
            <a:ext cx="8229600" cy="2271104"/>
          </a:xfrm>
        </p:spPr>
        <p:txBody>
          <a:bodyPr>
            <a:normAutofit/>
          </a:bodyPr>
          <a:lstStyle/>
          <a:p>
            <a:endParaRPr lang="en-US" sz="3100" dirty="0"/>
          </a:p>
        </p:txBody>
      </p:sp>
      <p:pic>
        <p:nvPicPr>
          <p:cNvPr id="3" name="Picture 2"/>
          <p:cNvPicPr>
            <a:picLocks noChangeAspect="1"/>
          </p:cNvPicPr>
          <p:nvPr/>
        </p:nvPicPr>
        <p:blipFill>
          <a:blip r:embed="rId2"/>
          <a:stretch>
            <a:fillRect/>
          </a:stretch>
        </p:blipFill>
        <p:spPr>
          <a:xfrm>
            <a:off x="138231" y="170207"/>
            <a:ext cx="6578600" cy="4165600"/>
          </a:xfrm>
          <a:prstGeom prst="rect">
            <a:avLst/>
          </a:prstGeom>
        </p:spPr>
      </p:pic>
      <p:pic>
        <p:nvPicPr>
          <p:cNvPr id="4" name="Picture 3"/>
          <p:cNvPicPr>
            <a:picLocks noChangeAspect="1"/>
          </p:cNvPicPr>
          <p:nvPr/>
        </p:nvPicPr>
        <p:blipFill>
          <a:blip r:embed="rId3"/>
          <a:stretch>
            <a:fillRect/>
          </a:stretch>
        </p:blipFill>
        <p:spPr>
          <a:xfrm>
            <a:off x="6413500" y="2835511"/>
            <a:ext cx="2730500" cy="3987800"/>
          </a:xfrm>
          <a:prstGeom prst="rect">
            <a:avLst/>
          </a:prstGeom>
        </p:spPr>
      </p:pic>
    </p:spTree>
    <p:extLst>
      <p:ext uri="{BB962C8B-B14F-4D97-AF65-F5344CB8AC3E}">
        <p14:creationId xmlns:p14="http://schemas.microsoft.com/office/powerpoint/2010/main" val="29503262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8307"/>
            <a:ext cx="8229600" cy="2271104"/>
          </a:xfrm>
        </p:spPr>
        <p:txBody>
          <a:bodyPr>
            <a:normAutofit/>
          </a:bodyPr>
          <a:lstStyle/>
          <a:p>
            <a:endParaRPr lang="en-US" sz="3100" dirty="0"/>
          </a:p>
        </p:txBody>
      </p:sp>
      <p:pic>
        <p:nvPicPr>
          <p:cNvPr id="3" name="Picture 2"/>
          <p:cNvPicPr>
            <a:picLocks noChangeAspect="1"/>
          </p:cNvPicPr>
          <p:nvPr/>
        </p:nvPicPr>
        <p:blipFill>
          <a:blip r:embed="rId2"/>
          <a:stretch>
            <a:fillRect/>
          </a:stretch>
        </p:blipFill>
        <p:spPr>
          <a:xfrm>
            <a:off x="158464" y="0"/>
            <a:ext cx="5300585" cy="3505397"/>
          </a:xfrm>
          <a:prstGeom prst="rect">
            <a:avLst/>
          </a:prstGeom>
        </p:spPr>
      </p:pic>
      <p:pic>
        <p:nvPicPr>
          <p:cNvPr id="5" name="Picture 4"/>
          <p:cNvPicPr>
            <a:picLocks noChangeAspect="1"/>
          </p:cNvPicPr>
          <p:nvPr/>
        </p:nvPicPr>
        <p:blipFill>
          <a:blip r:embed="rId3"/>
          <a:stretch>
            <a:fillRect/>
          </a:stretch>
        </p:blipFill>
        <p:spPr>
          <a:xfrm>
            <a:off x="4342714" y="3505397"/>
            <a:ext cx="4801286" cy="3256610"/>
          </a:xfrm>
          <a:prstGeom prst="rect">
            <a:avLst/>
          </a:prstGeom>
        </p:spPr>
      </p:pic>
    </p:spTree>
    <p:extLst>
      <p:ext uri="{BB962C8B-B14F-4D97-AF65-F5344CB8AC3E}">
        <p14:creationId xmlns:p14="http://schemas.microsoft.com/office/powerpoint/2010/main" val="13991250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8307"/>
            <a:ext cx="8229600" cy="2271104"/>
          </a:xfrm>
        </p:spPr>
        <p:txBody>
          <a:bodyPr>
            <a:normAutofit/>
          </a:bodyPr>
          <a:lstStyle/>
          <a:p>
            <a:endParaRPr lang="en-US" sz="3100" dirty="0"/>
          </a:p>
        </p:txBody>
      </p:sp>
      <p:pic>
        <p:nvPicPr>
          <p:cNvPr id="3" name="Picture 2"/>
          <p:cNvPicPr>
            <a:picLocks noChangeAspect="1"/>
          </p:cNvPicPr>
          <p:nvPr/>
        </p:nvPicPr>
        <p:blipFill>
          <a:blip r:embed="rId2"/>
          <a:stretch>
            <a:fillRect/>
          </a:stretch>
        </p:blipFill>
        <p:spPr>
          <a:xfrm>
            <a:off x="200331" y="0"/>
            <a:ext cx="5631762" cy="3800860"/>
          </a:xfrm>
          <a:prstGeom prst="rect">
            <a:avLst/>
          </a:prstGeom>
        </p:spPr>
      </p:pic>
      <p:pic>
        <p:nvPicPr>
          <p:cNvPr id="4" name="Picture 3"/>
          <p:cNvPicPr>
            <a:picLocks noChangeAspect="1"/>
          </p:cNvPicPr>
          <p:nvPr/>
        </p:nvPicPr>
        <p:blipFill>
          <a:blip r:embed="rId3"/>
          <a:stretch>
            <a:fillRect/>
          </a:stretch>
        </p:blipFill>
        <p:spPr>
          <a:xfrm>
            <a:off x="5612604" y="3462830"/>
            <a:ext cx="3531395" cy="3395169"/>
          </a:xfrm>
          <a:prstGeom prst="rect">
            <a:avLst/>
          </a:prstGeom>
        </p:spPr>
      </p:pic>
    </p:spTree>
    <p:extLst>
      <p:ext uri="{BB962C8B-B14F-4D97-AF65-F5344CB8AC3E}">
        <p14:creationId xmlns:p14="http://schemas.microsoft.com/office/powerpoint/2010/main" val="1993171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8307"/>
            <a:ext cx="8229600" cy="2271104"/>
          </a:xfrm>
        </p:spPr>
        <p:txBody>
          <a:bodyPr>
            <a:normAutofit/>
          </a:bodyPr>
          <a:lstStyle/>
          <a:p>
            <a:endParaRPr lang="en-US" sz="3100" dirty="0"/>
          </a:p>
        </p:txBody>
      </p:sp>
      <p:pic>
        <p:nvPicPr>
          <p:cNvPr id="3" name="Picture 2"/>
          <p:cNvPicPr>
            <a:picLocks noChangeAspect="1"/>
          </p:cNvPicPr>
          <p:nvPr/>
        </p:nvPicPr>
        <p:blipFill>
          <a:blip r:embed="rId2"/>
          <a:stretch>
            <a:fillRect/>
          </a:stretch>
        </p:blipFill>
        <p:spPr>
          <a:xfrm>
            <a:off x="0" y="674237"/>
            <a:ext cx="9067810" cy="5613406"/>
          </a:xfrm>
          <a:prstGeom prst="rect">
            <a:avLst/>
          </a:prstGeom>
        </p:spPr>
      </p:pic>
    </p:spTree>
    <p:extLst>
      <p:ext uri="{BB962C8B-B14F-4D97-AF65-F5344CB8AC3E}">
        <p14:creationId xmlns:p14="http://schemas.microsoft.com/office/powerpoint/2010/main" val="66314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Twilight.thmx</Template>
  <TotalTime>13734</TotalTime>
  <Words>2225</Words>
  <Application>Microsoft Macintosh PowerPoint</Application>
  <PresentationFormat>On-screen Show (4:3)</PresentationFormat>
  <Paragraphs>318</Paragraphs>
  <Slides>158</Slides>
  <Notes>54</Notes>
  <HiddenSlides>0</HiddenSlides>
  <MMClips>3</MMClips>
  <ScaleCrop>false</ScaleCrop>
  <HeadingPairs>
    <vt:vector size="4" baseType="variant">
      <vt:variant>
        <vt:lpstr>Theme</vt:lpstr>
      </vt:variant>
      <vt:variant>
        <vt:i4>1</vt:i4>
      </vt:variant>
      <vt:variant>
        <vt:lpstr>Slide Titles</vt:lpstr>
      </vt:variant>
      <vt:variant>
        <vt:i4>158</vt:i4>
      </vt:variant>
    </vt:vector>
  </HeadingPairs>
  <TitlesOfParts>
    <vt:vector size="159" baseType="lpstr">
      <vt:lpstr>Twilight</vt:lpstr>
      <vt:lpstr>The Image of Nursing</vt:lpstr>
      <vt:lpstr>The Gap</vt:lpstr>
      <vt:lpstr>Univ. of Michigan study</vt:lpstr>
      <vt:lpstr>JWT Communications study</vt:lpstr>
      <vt:lpstr>University of Dundee study 2009</vt:lpstr>
      <vt:lpstr>Effects of undervaluation</vt:lpstr>
      <vt:lpstr>Effects of undervaluation</vt:lpstr>
      <vt:lpstr>Do physicians do all the work that matters?</vt:lpstr>
      <vt:lpstr>Grey’s Anatomy  2005</vt:lpstr>
      <vt:lpstr>PowerPoint Presentation</vt:lpstr>
      <vt:lpstr>Grey’s Anatomy  </vt:lpstr>
      <vt:lpstr>PowerPoint Presentation</vt:lpstr>
      <vt:lpstr>ER</vt:lpstr>
      <vt:lpstr>PowerPoint Presentation</vt:lpstr>
      <vt:lpstr>Physicians get all the thanks</vt:lpstr>
      <vt:lpstr>PowerPoint Presentation</vt:lpstr>
      <vt:lpstr>PowerPoint Presentation</vt:lpstr>
      <vt:lpstr>Other physician nursing</vt:lpstr>
      <vt:lpstr>Meanwhile, what do nurses do?</vt:lpstr>
      <vt:lpstr>House  November 15, 2005</vt:lpstr>
      <vt:lpstr>PowerPoint Presentation</vt:lpstr>
      <vt:lpstr>Are nurses skilled clinicians?</vt:lpstr>
      <vt:lpstr>8 Simple Rules for Dating My Teenage Daughter  May 11, 2004</vt:lpstr>
      <vt:lpstr>PowerPoint Presentation</vt:lpstr>
      <vt:lpstr>The idiot who has no empathy  or idea how to help the patient</vt:lpstr>
      <vt:lpstr>ER  Sept. 28, 2006</vt:lpstr>
      <vt:lpstr>PowerPoint Presentation</vt:lpstr>
      <vt:lpstr>Grey’s Anatomy   The idiot, no independent thoughts March 27, 2005</vt:lpstr>
      <vt:lpstr>PowerPoint Presentation</vt:lpstr>
      <vt:lpstr>People who serve</vt:lpstr>
      <vt:lpstr>As unskilled as …</vt:lpstr>
      <vt:lpstr>Off the Map    (Shonda Rhimes’ product)  January 12, 2011</vt:lpstr>
      <vt:lpstr>PowerPoint Presentation</vt:lpstr>
      <vt:lpstr>Royal Pains    June 4, 2009</vt:lpstr>
      <vt:lpstr>PowerPoint Presentation</vt:lpstr>
      <vt:lpstr>Bitter losers</vt:lpstr>
      <vt:lpstr>Nurses succeed by female intuition</vt:lpstr>
      <vt:lpstr>But really, who are nurses?</vt:lpstr>
      <vt:lpstr>Skilled problem solvers</vt:lpstr>
      <vt:lpstr>PowerPoint Presentation</vt:lpstr>
      <vt:lpstr>PowerPoint Presentation</vt:lpstr>
      <vt:lpstr>PowerPoint Presentation</vt:lpstr>
      <vt:lpstr>PowerPoint Presentation</vt:lpstr>
      <vt:lpstr>PowerPoint Presentation</vt:lpstr>
      <vt:lpstr>PowerPoint Presentation</vt:lpstr>
      <vt:lpstr>Why do hospitals exist?</vt:lpstr>
      <vt:lpstr>Nurses can talk to each other</vt:lpstr>
      <vt:lpstr>PowerPoint Presentation</vt:lpstr>
      <vt:lpstr>But, nurses actually have skill, courage and education</vt:lpstr>
      <vt:lpstr>ER  October 2005</vt:lpstr>
      <vt:lpstr>PowerPoint Presentation</vt:lpstr>
      <vt:lpstr>Nurses teach physicians</vt:lpstr>
      <vt:lpstr>ER  October 2005</vt:lpstr>
      <vt:lpstr>PowerPoint Presentation</vt:lpstr>
      <vt:lpstr>PowerPoint Presentation</vt:lpstr>
      <vt:lpstr>PowerPoint Presentation</vt:lpstr>
      <vt:lpstr>PowerPoint Presentation</vt:lpstr>
      <vt:lpstr>Do patients “belong”  to physicians?</vt:lpstr>
      <vt:lpstr>PowerPoint Presentation</vt:lpstr>
      <vt:lpstr>Nurses apparently learn only from physicians, not nurses</vt:lpstr>
      <vt:lpstr>PowerPoint Presentation</vt:lpstr>
      <vt:lpstr>PowerPoint Presentation</vt:lpstr>
      <vt:lpstr>PowerPoint Presentation</vt:lpstr>
      <vt:lpstr>PowerPoint Presentation</vt:lpstr>
      <vt:lpstr>The public’s perception: Nursing lacks autonomy, power and  an independent knowledge base</vt:lpstr>
      <vt:lpstr>Reality:  the knowledge bases</vt:lpstr>
      <vt:lpstr>Reality:   Autonomy and Power</vt:lpstr>
      <vt:lpstr>Nurses teach patients </vt:lpstr>
      <vt:lpstr>Nurse Jackie  March 29, 2010</vt:lpstr>
      <vt:lpstr>PowerPoint Presentation</vt:lpstr>
      <vt:lpstr>PowerPoint Presentation</vt:lpstr>
      <vt:lpstr>PowerPoint Presentation</vt:lpstr>
      <vt:lpstr>PowerPoint Presentation</vt:lpstr>
      <vt:lpstr> Nurses advocate autonomously  </vt:lpstr>
      <vt:lpstr>Mercy    November 18, 2009</vt:lpstr>
      <vt:lpstr>PowerPoint Presentation</vt:lpstr>
      <vt:lpstr>PowerPoint Presentation</vt:lpstr>
      <vt:lpstr>Naughty nurse</vt:lpstr>
      <vt:lpstr>Naughty nurse</vt:lpstr>
      <vt:lpstr>Grey’s Anatomy  The skanky syph nurse  December 11, 2005</vt:lpstr>
      <vt:lpstr>PowerPoint Presentation</vt:lpstr>
      <vt:lpstr>Tag Body Spray</vt:lpstr>
      <vt:lpstr>PowerPoint Presentation</vt:lpstr>
      <vt:lpstr>Dentyne</vt:lpstr>
      <vt:lpstr>PowerPoint Presentation</vt:lpstr>
      <vt:lpstr>PowerPoint Presentation</vt:lpstr>
      <vt:lpstr>PowerPoint Presentation</vt:lpstr>
      <vt:lpstr>ER</vt:lpstr>
      <vt:lpstr>PowerPoint Presentation</vt:lpstr>
      <vt:lpstr>PowerPoint Presentation</vt:lpstr>
      <vt:lpstr>PowerPoint Presentation</vt:lpstr>
      <vt:lpstr>PowerPoint Presentation</vt:lpstr>
      <vt:lpstr>Naughty nurse, “just a joke”? </vt:lpstr>
      <vt:lpstr>Yesterday’s women?</vt:lpstr>
      <vt:lpstr>PowerPoint Presentation</vt:lpstr>
      <vt:lpstr>PowerPoint Presentation</vt:lpstr>
      <vt:lpstr>Would any self-respecting person want to be a nurse?</vt:lpstr>
      <vt:lpstr>Wannabe physician</vt:lpstr>
      <vt:lpstr>Men in nursing</vt:lpstr>
      <vt:lpstr>Rizzoli &amp; Isles</vt:lpstr>
      <vt:lpstr>PowerPoint Presentation</vt:lpstr>
      <vt:lpstr>Private Practice</vt:lpstr>
      <vt:lpstr>PowerPoint Presentation</vt:lpstr>
      <vt:lpstr>PowerPoint Presentation</vt:lpstr>
      <vt:lpstr>PowerPoint Presentation</vt:lpstr>
      <vt:lpstr>Greg Focker</vt:lpstr>
      <vt:lpstr>Peter Riggs: Boy toy Strong Medicine</vt:lpstr>
      <vt:lpstr>Eli: Boy toy Grey’s Anatomy</vt:lpstr>
      <vt:lpstr>PowerPoint Presentation</vt:lpstr>
      <vt:lpstr>PowerPoint Presentation</vt:lpstr>
      <vt:lpstr>What’s wrong angel?</vt:lpstr>
      <vt:lpstr>Angel, attempts to repair offense</vt:lpstr>
      <vt:lpstr>Soft bigotry of low expectations</vt:lpstr>
      <vt:lpstr>ER  Battleaxe obstructing life-saving heroic physicians  January 15, 2004</vt:lpstr>
      <vt:lpstr>PowerPoint Presentation</vt:lpstr>
      <vt:lpstr>PowerPoint Presentation</vt:lpstr>
      <vt:lpstr>Nurses excel by going to med school?</vt:lpstr>
      <vt:lpstr>PowerPoint Presentation</vt:lpstr>
      <vt:lpstr>Nurses who go to grad school?</vt:lpstr>
      <vt:lpstr>The global effect of these images</vt:lpstr>
      <vt:lpstr>The effects</vt:lpstr>
      <vt:lpstr>How stereotypes undermine even the affected group</vt:lpstr>
      <vt:lpstr>How stereotypes undermine even the affected group</vt:lpstr>
      <vt:lpstr>How stereotypes undermine even the affected group</vt:lpstr>
      <vt:lpstr>How stereotypes undermine even the affected group</vt:lpstr>
      <vt:lpstr>How stereotypes undermine even the affected group</vt:lpstr>
      <vt:lpstr>How stereotypes undermine even the affected group</vt:lpstr>
      <vt:lpstr>How stereotypes undermine even the affected group</vt:lpstr>
      <vt:lpstr>How stereotypes undermine even the affected group</vt:lpstr>
      <vt:lpstr>But why bother, can we really make a difference?</vt:lpstr>
      <vt:lpstr>PowerPoint Presentation</vt:lpstr>
      <vt:lpstr>PowerPoint Presentation</vt:lpstr>
      <vt:lpstr>PowerPoint Presentation</vt:lpstr>
      <vt:lpstr>PowerPoint Presentation</vt:lpstr>
      <vt:lpstr>Repairing nursing’s image</vt:lpstr>
      <vt:lpstr>Repairing nursing’s image</vt:lpstr>
      <vt:lpstr>Repairing nursing’s image</vt:lpstr>
      <vt:lpstr>Words matter</vt:lpstr>
      <vt:lpstr>Nurse-friendly language</vt:lpstr>
      <vt:lpstr>Repairing nursing’s image</vt:lpstr>
      <vt:lpstr>Educate:</vt:lpstr>
      <vt:lpstr>Repairing nursing’s image</vt:lpstr>
      <vt:lpstr>Repairing nursing’s image</vt:lpstr>
      <vt:lpstr>Repairing nursing’s image</vt:lpstr>
      <vt:lpstr>Repairing nursing’s 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Truth About Nursing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Stereotypes of Nurses  on TV &amp; Film:  Local &amp; Global Implications</dc:title>
  <dc:creator>Harry Summers</dc:creator>
  <cp:lastModifiedBy>Sandy Summers</cp:lastModifiedBy>
  <cp:revision>167</cp:revision>
  <dcterms:created xsi:type="dcterms:W3CDTF">2011-04-24T02:57:59Z</dcterms:created>
  <dcterms:modified xsi:type="dcterms:W3CDTF">2011-05-31T23:31:02Z</dcterms:modified>
</cp:coreProperties>
</file>