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WAV" ContentType="audio/wav"/>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80" r:id="rId2"/>
  </p:sldMasterIdLst>
  <p:notesMasterIdLst>
    <p:notesMasterId r:id="rId23"/>
  </p:notesMasterIdLst>
  <p:handoutMasterIdLst>
    <p:handoutMasterId r:id="rId24"/>
  </p:handoutMasterIdLst>
  <p:sldIdLst>
    <p:sldId id="256" r:id="rId3"/>
    <p:sldId id="334" r:id="rId4"/>
    <p:sldId id="338" r:id="rId5"/>
    <p:sldId id="263" r:id="rId6"/>
    <p:sldId id="273" r:id="rId7"/>
    <p:sldId id="283" r:id="rId8"/>
    <p:sldId id="284" r:id="rId9"/>
    <p:sldId id="280" r:id="rId10"/>
    <p:sldId id="281" r:id="rId11"/>
    <p:sldId id="290" r:id="rId12"/>
    <p:sldId id="288" r:id="rId13"/>
    <p:sldId id="265" r:id="rId14"/>
    <p:sldId id="340" r:id="rId15"/>
    <p:sldId id="309" r:id="rId16"/>
    <p:sldId id="312" r:id="rId17"/>
    <p:sldId id="341" r:id="rId18"/>
    <p:sldId id="274" r:id="rId19"/>
    <p:sldId id="324" r:id="rId20"/>
    <p:sldId id="335" r:id="rId21"/>
    <p:sldId id="337" r:id="rId2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Gill Sans MT" pitchFamily="34" charset="0"/>
        <a:ea typeface="+mn-ea"/>
        <a:cs typeface="+mn-cs"/>
      </a:defRPr>
    </a:lvl1pPr>
    <a:lvl2pPr marL="457200" algn="l" rtl="0" fontAlgn="base">
      <a:spcBef>
        <a:spcPct val="0"/>
      </a:spcBef>
      <a:spcAft>
        <a:spcPct val="0"/>
      </a:spcAft>
      <a:defRPr kern="1200">
        <a:solidFill>
          <a:schemeClr val="tx1"/>
        </a:solidFill>
        <a:latin typeface="Gill Sans MT" pitchFamily="34" charset="0"/>
        <a:ea typeface="+mn-ea"/>
        <a:cs typeface="+mn-cs"/>
      </a:defRPr>
    </a:lvl2pPr>
    <a:lvl3pPr marL="914400" algn="l" rtl="0" fontAlgn="base">
      <a:spcBef>
        <a:spcPct val="0"/>
      </a:spcBef>
      <a:spcAft>
        <a:spcPct val="0"/>
      </a:spcAft>
      <a:defRPr kern="1200">
        <a:solidFill>
          <a:schemeClr val="tx1"/>
        </a:solidFill>
        <a:latin typeface="Gill Sans MT" pitchFamily="34" charset="0"/>
        <a:ea typeface="+mn-ea"/>
        <a:cs typeface="+mn-cs"/>
      </a:defRPr>
    </a:lvl3pPr>
    <a:lvl4pPr marL="1371600" algn="l" rtl="0" fontAlgn="base">
      <a:spcBef>
        <a:spcPct val="0"/>
      </a:spcBef>
      <a:spcAft>
        <a:spcPct val="0"/>
      </a:spcAft>
      <a:defRPr kern="1200">
        <a:solidFill>
          <a:schemeClr val="tx1"/>
        </a:solidFill>
        <a:latin typeface="Gill Sans MT" pitchFamily="34" charset="0"/>
        <a:ea typeface="+mn-ea"/>
        <a:cs typeface="+mn-cs"/>
      </a:defRPr>
    </a:lvl4pPr>
    <a:lvl5pPr marL="1828800" algn="l" rtl="0" fontAlgn="base">
      <a:spcBef>
        <a:spcPct val="0"/>
      </a:spcBef>
      <a:spcAft>
        <a:spcPct val="0"/>
      </a:spcAft>
      <a:defRPr kern="1200">
        <a:solidFill>
          <a:schemeClr val="tx1"/>
        </a:solidFill>
        <a:latin typeface="Gill Sans MT" pitchFamily="34" charset="0"/>
        <a:ea typeface="+mn-ea"/>
        <a:cs typeface="+mn-cs"/>
      </a:defRPr>
    </a:lvl5pPr>
    <a:lvl6pPr marL="2286000" algn="l" defTabSz="914400" rtl="0" eaLnBrk="1" latinLnBrk="0" hangingPunct="1">
      <a:defRPr kern="1200">
        <a:solidFill>
          <a:schemeClr val="tx1"/>
        </a:solidFill>
        <a:latin typeface="Gill Sans MT" pitchFamily="34" charset="0"/>
        <a:ea typeface="+mn-ea"/>
        <a:cs typeface="+mn-cs"/>
      </a:defRPr>
    </a:lvl6pPr>
    <a:lvl7pPr marL="2743200" algn="l" defTabSz="914400" rtl="0" eaLnBrk="1" latinLnBrk="0" hangingPunct="1">
      <a:defRPr kern="1200">
        <a:solidFill>
          <a:schemeClr val="tx1"/>
        </a:solidFill>
        <a:latin typeface="Gill Sans MT" pitchFamily="34" charset="0"/>
        <a:ea typeface="+mn-ea"/>
        <a:cs typeface="+mn-cs"/>
      </a:defRPr>
    </a:lvl7pPr>
    <a:lvl8pPr marL="3200400" algn="l" defTabSz="914400" rtl="0" eaLnBrk="1" latinLnBrk="0" hangingPunct="1">
      <a:defRPr kern="1200">
        <a:solidFill>
          <a:schemeClr val="tx1"/>
        </a:solidFill>
        <a:latin typeface="Gill Sans MT" pitchFamily="34" charset="0"/>
        <a:ea typeface="+mn-ea"/>
        <a:cs typeface="+mn-cs"/>
      </a:defRPr>
    </a:lvl8pPr>
    <a:lvl9pPr marL="3657600" algn="l" defTabSz="914400" rtl="0" eaLnBrk="1" latinLnBrk="0" hangingPunct="1">
      <a:defRPr kern="1200">
        <a:solidFill>
          <a:schemeClr val="tx1"/>
        </a:solidFill>
        <a:latin typeface="Gill Sans MT"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4884" autoAdjust="0"/>
  </p:normalViewPr>
  <p:slideViewPr>
    <p:cSldViewPr>
      <p:cViewPr>
        <p:scale>
          <a:sx n="87" d="100"/>
          <a:sy n="87" d="100"/>
        </p:scale>
        <p:origin x="-312"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7C14422-3884-421F-9E00-EB90DB6F9A81}" type="datetimeFigureOut">
              <a:rPr lang="en-US" smtClean="0"/>
              <a:pPr/>
              <a:t>2/19/12</a:t>
            </a:fld>
            <a:endParaRPr lang="en-CA"/>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A22178E-A262-48B6-BE35-9E976A44E0D0}" type="slidenum">
              <a:rPr lang="en-CA" smtClean="0"/>
              <a:pPr/>
              <a:t>‹#›</a:t>
            </a:fld>
            <a:endParaRPr lang="en-CA"/>
          </a:p>
        </p:txBody>
      </p:sp>
    </p:spTree>
    <p:extLst>
      <p:ext uri="{BB962C8B-B14F-4D97-AF65-F5344CB8AC3E}">
        <p14:creationId xmlns:p14="http://schemas.microsoft.com/office/powerpoint/2010/main" val="1685427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fld id="{4C2C2E92-97B1-422D-A1FD-27E4E750FEBD}" type="datetimeFigureOut">
              <a:rPr lang="en-US"/>
              <a:pPr/>
              <a:t>2/19/12</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CA"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5DC6BFD1-E7C6-443A-85FF-B69D10C87986}" type="slidenum">
              <a:rPr lang="en-CA"/>
              <a:pPr/>
              <a:t>‹#›</a:t>
            </a:fld>
            <a:endParaRPr lang="en-CA"/>
          </a:p>
        </p:txBody>
      </p:sp>
    </p:spTree>
    <p:extLst>
      <p:ext uri="{BB962C8B-B14F-4D97-AF65-F5344CB8AC3E}">
        <p14:creationId xmlns:p14="http://schemas.microsoft.com/office/powerpoint/2010/main" val="11129167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Gill Sans MT"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Gill Sans MT"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Gill Sans MT"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Gill Sans MT"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Gill Sans M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Canada" TargetMode="External"/><Relationship Id="rId4" Type="http://schemas.openxmlformats.org/officeDocument/2006/relationships/hyperlink" Target="http://en.wikipedia.org/wiki/United_States" TargetMode="External"/><Relationship Id="rId5" Type="http://schemas.openxmlformats.org/officeDocument/2006/relationships/hyperlink" Target="http://en.wikipedia.org/wiki/Bangladesh" TargetMode="External"/><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a:lstStyle/>
          <a:p>
            <a:pPr eaLnBrk="1" hangingPunct="1">
              <a:spcBef>
                <a:spcPct val="0"/>
              </a:spcBef>
            </a:pPr>
            <a:r>
              <a:rPr lang="en-CA" dirty="0" smtClean="0"/>
              <a:t>Welcome to my presentation on </a:t>
            </a:r>
            <a:r>
              <a:rPr lang="en-CA" i="1" dirty="0" smtClean="0">
                <a:solidFill>
                  <a:srgbClr val="FFC000"/>
                </a:solidFill>
              </a:rPr>
              <a:t>Changing the Perception of Nursing in Bangladesh.  I am delighted to  be able to share this very successful educational initiative with you and to encourage you</a:t>
            </a:r>
          </a:p>
          <a:p>
            <a:pPr eaLnBrk="1" hangingPunct="1">
              <a:spcBef>
                <a:spcPct val="0"/>
              </a:spcBef>
            </a:pPr>
            <a:r>
              <a:rPr lang="en-CA" i="1" dirty="0" smtClean="0">
                <a:solidFill>
                  <a:srgbClr val="FFC000"/>
                </a:solidFill>
              </a:rPr>
              <a:t>I would like to acknowledge my colleague, Alex </a:t>
            </a:r>
            <a:r>
              <a:rPr lang="en-CA" i="1" dirty="0" err="1" smtClean="0">
                <a:solidFill>
                  <a:srgbClr val="FFC000"/>
                </a:solidFill>
              </a:rPr>
              <a:t>Berland</a:t>
            </a:r>
            <a:r>
              <a:rPr lang="en-CA" i="1" dirty="0" smtClean="0">
                <a:solidFill>
                  <a:srgbClr val="FFC000"/>
                </a:solidFill>
              </a:rPr>
              <a:t>, who has been  an advisor to  the nursing program at the International University of  Business, Agriculture and technology in Bangladesh  for many years and who was instrumental in my being involved with this project. </a:t>
            </a:r>
            <a:endParaRPr lang="en-CA" dirty="0" smtClean="0"/>
          </a:p>
        </p:txBody>
      </p:sp>
      <p:sp>
        <p:nvSpPr>
          <p:cNvPr id="15363" name="Slide Number Placeholder 3"/>
          <p:cNvSpPr>
            <a:spLocks noGrp="1"/>
          </p:cNvSpPr>
          <p:nvPr>
            <p:ph type="sldNum" sz="quarter" idx="5"/>
          </p:nvPr>
        </p:nvSpPr>
        <p:spPr bwMode="auto">
          <a:ln>
            <a:miter lim="800000"/>
            <a:headEnd/>
            <a:tailEnd/>
          </a:ln>
        </p:spPr>
        <p:txBody>
          <a:bodyPr/>
          <a:lstStyle/>
          <a:p>
            <a:fld id="{83111F77-5D53-4A93-8344-5EE2864215D7}" type="slidenum">
              <a:rPr lang="en-CA"/>
              <a:pPr/>
              <a:t>1</a:t>
            </a:fld>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smtClean="0"/>
              <a:t>So, we knew WHAT we wanted to do, but we didn’t know HOW we could do this. There was no funding</a:t>
            </a:r>
            <a:r>
              <a:rPr lang="en-US" baseline="0" dirty="0" smtClean="0"/>
              <a:t> and the respective faculty had no idea how best to connect the 2 groups of students. So we gave the problem to students who used their digital knowledge, and creativity and came up with a solution!</a:t>
            </a:r>
            <a:endParaRPr lang="en-CA" dirty="0" smtClean="0"/>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10</a:t>
            </a:fld>
            <a:endParaRPr lang="en-C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students developed a website from a free web hosting service. They came up website</a:t>
            </a:r>
            <a:r>
              <a:rPr lang="en-US" baseline="0" dirty="0" smtClean="0"/>
              <a:t> name themselves and then populated the website with links to the Canadian and Bangladeshi nursing organizations, resources such as relevant articles and websites, a photo gallery, the school of nursing newsletter. The site is password protected and students are enrolled as members by the faculty. They post a profile with photo.</a:t>
            </a:r>
          </a:p>
          <a:p>
            <a:r>
              <a:rPr lang="en-US" dirty="0" smtClean="0"/>
              <a:t>For the Canadian students, we framed</a:t>
            </a:r>
            <a:r>
              <a:rPr lang="en-US" baseline="0" dirty="0" smtClean="0"/>
              <a:t> the project within the </a:t>
            </a:r>
            <a:r>
              <a:rPr lang="en-US" dirty="0" smtClean="0"/>
              <a:t>CNA Code of Ethics #6 </a:t>
            </a:r>
            <a:r>
              <a:rPr lang="en-US" b="1" dirty="0" smtClean="0"/>
              <a:t>Promoting justice</a:t>
            </a:r>
          </a:p>
          <a:p>
            <a:r>
              <a:rPr lang="en-US" dirty="0" smtClean="0"/>
              <a:t>“Nurses uphold principles of justice by safeguarding human rights, equity and fairness and by promoting the public good.”</a:t>
            </a:r>
          </a:p>
          <a:p>
            <a:r>
              <a:rPr lang="en-US" dirty="0" smtClean="0"/>
              <a:t>This includes social inequities and global concerns </a:t>
            </a:r>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11</a:t>
            </a:fld>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CA" dirty="0" smtClean="0"/>
              <a:t>Although the broad</a:t>
            </a:r>
            <a:r>
              <a:rPr lang="en-CA" baseline="0" dirty="0" smtClean="0"/>
              <a:t> learning objectives for the 2 student groups were the same, the learning priorities were somewhat different, to  address the specific language and requirements of the respective courses.  For example, the Canadian students are taught to think critically, to explore multiple perspectives, to question, to advocate for clients as part of their undergraduate nursing education. For the Bangladeshi students, these were new ideas which had the potential to radically change their relationships with family and friends, their social </a:t>
            </a:r>
            <a:r>
              <a:rPr lang="en-CA" baseline="0" dirty="0" err="1" smtClean="0"/>
              <a:t>standinga</a:t>
            </a:r>
            <a:r>
              <a:rPr lang="en-CA" baseline="0" dirty="0" smtClean="0"/>
              <a:t> </a:t>
            </a:r>
            <a:r>
              <a:rPr lang="en-CA" baseline="0" dirty="0" err="1" smtClean="0"/>
              <a:t>dnthese</a:t>
            </a:r>
            <a:r>
              <a:rPr lang="en-CA" baseline="0" dirty="0" smtClean="0"/>
              <a:t> were not necessarily seen as good things from their perspective.  </a:t>
            </a:r>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12</a:t>
            </a:fld>
            <a:endParaRPr lang="en-C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smtClean="0"/>
              <a:t>We </a:t>
            </a:r>
            <a:r>
              <a:rPr lang="en-US" dirty="0" smtClean="0"/>
              <a:t>had been a bit concerned</a:t>
            </a:r>
            <a:r>
              <a:rPr lang="en-US" baseline="0" dirty="0" smtClean="0"/>
              <a:t> that the discussion might work well for one group but not another so we were pleasantly surprised when both groups found the discussion to be valuable and relevant to their practice</a:t>
            </a:r>
            <a:endParaRPr lang="en-CA" dirty="0" smtClean="0"/>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13</a:t>
            </a:fld>
            <a:endParaRPr lang="en-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r>
              <a:rPr lang="en-US" dirty="0" smtClean="0">
                <a:solidFill>
                  <a:srgbClr val="FFC000"/>
                </a:solidFill>
              </a:rPr>
              <a:t>Developing insight about </a:t>
            </a:r>
            <a:br>
              <a:rPr lang="en-US" dirty="0" smtClean="0">
                <a:solidFill>
                  <a:srgbClr val="FFC000"/>
                </a:solidFill>
              </a:rPr>
            </a:br>
            <a:r>
              <a:rPr lang="en-US" dirty="0" smtClean="0">
                <a:solidFill>
                  <a:srgbClr val="FFC000"/>
                </a:solidFill>
              </a:rPr>
              <a:t>nurses’ work   Developing insight about others’ views</a:t>
            </a:r>
          </a:p>
          <a:p>
            <a:pPr defTabSz="931774" eaLnBrk="1" hangingPunct="1">
              <a:spcBef>
                <a:spcPct val="0"/>
              </a:spcBef>
            </a:pPr>
            <a:r>
              <a:rPr lang="en-US" dirty="0" smtClean="0"/>
              <a:t>“Everywhere I go, my profession will be viewed differently. I will need to adapt my views and needs according to where I will work.”</a:t>
            </a:r>
          </a:p>
          <a:p>
            <a:pPr eaLnBrk="1" hangingPunct="1">
              <a:spcBef>
                <a:spcPct val="0"/>
              </a:spcBef>
            </a:pPr>
            <a:endParaRPr lang="en-CA" dirty="0" smtClean="0"/>
          </a:p>
        </p:txBody>
      </p:sp>
      <p:sp>
        <p:nvSpPr>
          <p:cNvPr id="21507" name="Slide Number Placeholder 3"/>
          <p:cNvSpPr>
            <a:spLocks noGrp="1"/>
          </p:cNvSpPr>
          <p:nvPr>
            <p:ph type="sldNum" sz="quarter" idx="5"/>
          </p:nvPr>
        </p:nvSpPr>
        <p:spPr bwMode="auto">
          <a:ln>
            <a:miter lim="800000"/>
            <a:headEnd/>
            <a:tailEnd/>
          </a:ln>
        </p:spPr>
        <p:txBody>
          <a:bodyPr/>
          <a:lstStyle/>
          <a:p>
            <a:fld id="{ED2EF7BE-EEF2-4BFB-8209-F8E94A61E5A4}" type="slidenum">
              <a:rPr lang="en-CA"/>
              <a:pPr/>
              <a:t>14</a:t>
            </a:fld>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r>
              <a:rPr lang="en-US" dirty="0" smtClean="0"/>
              <a:t>Langara students with family connections to China, India, Pakistan and Philippines commented from the perspective of their culture about attitudes of relatives in Canada as well as nurses’ role, wages, uniforms and status in those countries</a:t>
            </a:r>
            <a:endParaRPr lang="en-CA" dirty="0" smtClean="0"/>
          </a:p>
        </p:txBody>
      </p:sp>
      <p:sp>
        <p:nvSpPr>
          <p:cNvPr id="21507" name="Slide Number Placeholder 3"/>
          <p:cNvSpPr>
            <a:spLocks noGrp="1"/>
          </p:cNvSpPr>
          <p:nvPr>
            <p:ph type="sldNum" sz="quarter" idx="5"/>
          </p:nvPr>
        </p:nvSpPr>
        <p:spPr bwMode="auto">
          <a:ln>
            <a:miter lim="800000"/>
            <a:headEnd/>
            <a:tailEnd/>
          </a:ln>
        </p:spPr>
        <p:txBody>
          <a:bodyPr/>
          <a:lstStyle/>
          <a:p>
            <a:fld id="{ED2EF7BE-EEF2-4BFB-8209-F8E94A61E5A4}" type="slidenum">
              <a:rPr lang="en-CA"/>
              <a:pPr/>
              <a:t>15</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r>
              <a:rPr lang="en-CA" dirty="0" smtClean="0"/>
              <a:t>Student Characteristics</a:t>
            </a:r>
          </a:p>
          <a:p>
            <a:pPr eaLnBrk="1" hangingPunct="1">
              <a:spcBef>
                <a:spcPct val="0"/>
              </a:spcBef>
            </a:pPr>
            <a:r>
              <a:rPr lang="en-CA" dirty="0" smtClean="0"/>
              <a:t>We had anticipated</a:t>
            </a:r>
            <a:r>
              <a:rPr lang="en-CA" baseline="0" dirty="0" smtClean="0"/>
              <a:t> that the LC students, due to their higher numbers, familiarity with the medium of communication and familiarity with the English language, might tend to overwhelm or dominate the discussion.</a:t>
            </a:r>
          </a:p>
          <a:p>
            <a:pPr eaLnBrk="1" hangingPunct="1">
              <a:spcBef>
                <a:spcPct val="0"/>
              </a:spcBef>
            </a:pPr>
            <a:r>
              <a:rPr lang="en-CA" baseline="0" dirty="0" smtClean="0"/>
              <a:t>Faculty Workload</a:t>
            </a:r>
          </a:p>
          <a:p>
            <a:pPr eaLnBrk="1" hangingPunct="1">
              <a:spcBef>
                <a:spcPct val="0"/>
              </a:spcBef>
            </a:pPr>
            <a:r>
              <a:rPr lang="en-CA" baseline="0" dirty="0" smtClean="0"/>
              <a:t>Slow internet access and frequent power outages are common barriers to web based learning activities in low income countries. </a:t>
            </a:r>
          </a:p>
          <a:p>
            <a:pPr eaLnBrk="1" hangingPunct="1">
              <a:spcBef>
                <a:spcPct val="0"/>
              </a:spcBef>
            </a:pPr>
            <a:r>
              <a:rPr lang="en-US" baseline="0" dirty="0" smtClean="0"/>
              <a:t>Evaluation survey is online, although students are strongly encouraged to give us their feedback it is end of term for them and not a priority when they are finishing the term’s work</a:t>
            </a:r>
            <a:endParaRPr lang="en-CA" dirty="0" smtClean="0"/>
          </a:p>
          <a:p>
            <a:pPr eaLnBrk="1" hangingPunct="1">
              <a:spcBef>
                <a:spcPct val="0"/>
              </a:spcBef>
            </a:pPr>
            <a:endParaRPr lang="en-CA" baseline="0" dirty="0" smtClean="0"/>
          </a:p>
          <a:p>
            <a:pPr eaLnBrk="1" hangingPunct="1">
              <a:spcBef>
                <a:spcPct val="0"/>
              </a:spcBef>
            </a:pPr>
            <a:r>
              <a:rPr lang="en-CA" baseline="0" dirty="0" smtClean="0"/>
              <a:t>As the discussion board is not provided with tech support by the college, there are several hours of work at the beginning of each term to “clean” the site of  the previous members and discussions. The faculty member needs to be computer literate in order to update and revise the site as well as to trouble shoot.</a:t>
            </a:r>
          </a:p>
          <a:p>
            <a:pPr eaLnBrk="1" hangingPunct="1">
              <a:spcBef>
                <a:spcPct val="0"/>
              </a:spcBef>
            </a:pPr>
            <a:r>
              <a:rPr lang="en-CA" baseline="0" dirty="0" smtClean="0"/>
              <a:t>It also adds workload to the course itself as only some of the students in “Nurses Influencing Change” were permitted to participate, therefore the moderation of the site, evaluation of each students’ </a:t>
            </a:r>
            <a:r>
              <a:rPr lang="en-CA" baseline="0" dirty="0" err="1" smtClean="0"/>
              <a:t>webboard</a:t>
            </a:r>
            <a:r>
              <a:rPr lang="en-CA" baseline="0" dirty="0" smtClean="0"/>
              <a:t> discussion comments and development and implementation  of the evaluation strategy of the learning activity itself all required time.</a:t>
            </a:r>
          </a:p>
          <a:p>
            <a:pPr eaLnBrk="1" hangingPunct="1">
              <a:spcBef>
                <a:spcPct val="0"/>
              </a:spcBef>
            </a:pPr>
            <a:r>
              <a:rPr lang="en-CA" baseline="0" dirty="0" smtClean="0"/>
              <a:t>Technical Issues</a:t>
            </a:r>
          </a:p>
          <a:p>
            <a:pPr eaLnBrk="1" hangingPunct="1">
              <a:spcBef>
                <a:spcPct val="0"/>
              </a:spcBef>
            </a:pPr>
            <a:r>
              <a:rPr lang="en-CA" baseline="0" dirty="0" smtClean="0"/>
              <a:t>The </a:t>
            </a:r>
            <a:r>
              <a:rPr lang="en-CA" baseline="0" dirty="0" err="1" smtClean="0"/>
              <a:t>webs.com</a:t>
            </a:r>
            <a:r>
              <a:rPr lang="en-CA" baseline="0" dirty="0" smtClean="0"/>
              <a:t> site will sometimes have temporary “glitches” in </a:t>
            </a:r>
            <a:r>
              <a:rPr lang="en-CA" baseline="0" dirty="0" err="1" smtClean="0"/>
              <a:t>functioning,this</a:t>
            </a:r>
            <a:r>
              <a:rPr lang="en-CA" baseline="0" dirty="0" smtClean="0"/>
              <a:t> is </a:t>
            </a:r>
            <a:r>
              <a:rPr lang="en-CA" baseline="0" dirty="0" err="1" smtClean="0"/>
              <a:t>rrustrating</a:t>
            </a:r>
            <a:r>
              <a:rPr lang="en-CA" baseline="0" dirty="0" smtClean="0"/>
              <a:t> for the students and usually generates a flurry of phone calls and e-mails to faculty.</a:t>
            </a:r>
            <a:endParaRPr lang="en-CA" dirty="0" smtClean="0"/>
          </a:p>
          <a:p>
            <a:pPr eaLnBrk="1" hangingPunct="1">
              <a:spcBef>
                <a:spcPct val="0"/>
              </a:spcBef>
            </a:pPr>
            <a:endParaRPr lang="en-CA" dirty="0" smtClean="0"/>
          </a:p>
        </p:txBody>
      </p:sp>
      <p:sp>
        <p:nvSpPr>
          <p:cNvPr id="21507" name="Slide Number Placeholder 3"/>
          <p:cNvSpPr>
            <a:spLocks noGrp="1"/>
          </p:cNvSpPr>
          <p:nvPr>
            <p:ph type="sldNum" sz="quarter" idx="5"/>
          </p:nvPr>
        </p:nvSpPr>
        <p:spPr bwMode="auto">
          <a:ln>
            <a:miter lim="800000"/>
            <a:headEnd/>
            <a:tailEnd/>
          </a:ln>
        </p:spPr>
        <p:txBody>
          <a:bodyPr/>
          <a:lstStyle/>
          <a:p>
            <a:fld id="{ED2EF7BE-EEF2-4BFB-8209-F8E94A61E5A4}" type="slidenum">
              <a:rPr lang="en-CA"/>
              <a:pPr/>
              <a:t>16</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smtClean="0"/>
              <a:t>Bangladesh students are already thinking about advanced degrees, such as MSN or MPH. They are aware that nurses in Bangladesh who have only a diploma will have no other options but low-status work as nurses.</a:t>
            </a:r>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17</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pPr eaLnBrk="1" hangingPunct="1">
              <a:spcBef>
                <a:spcPct val="0"/>
              </a:spcBef>
            </a:pPr>
            <a:r>
              <a:rPr lang="en-CA" dirty="0" smtClean="0"/>
              <a:t>For me this evaluative comment from a LC student says</a:t>
            </a:r>
            <a:r>
              <a:rPr lang="en-CA" baseline="0" dirty="0" smtClean="0"/>
              <a:t> it all.</a:t>
            </a:r>
          </a:p>
          <a:p>
            <a:pPr eaLnBrk="1" hangingPunct="1">
              <a:spcBef>
                <a:spcPct val="0"/>
              </a:spcBef>
            </a:pPr>
            <a:r>
              <a:rPr lang="en-CA" baseline="0" dirty="0" smtClean="0"/>
              <a:t>The student’s  awareness and knowledge level have been raised (eyes opened)</a:t>
            </a:r>
          </a:p>
          <a:p>
            <a:pPr eaLnBrk="1" hangingPunct="1">
              <a:spcBef>
                <a:spcPct val="0"/>
              </a:spcBef>
            </a:pPr>
            <a:r>
              <a:rPr lang="en-CA" baseline="0" dirty="0" smtClean="0"/>
              <a:t>There is action planned as a result of this awareness and knowledge (seek social change), there is appreciation for the efforts of nurses who have come before us and have paved the way, through their efforts, for the respect and professional status that novice nurses may take for granted Finally,  there is the realization of the importance of advocating for the nursing profession by promoting accurate representation of nursing to our family, friends, the media and the public. </a:t>
            </a:r>
            <a:endParaRPr lang="en-CA" dirty="0" smtClean="0"/>
          </a:p>
        </p:txBody>
      </p:sp>
      <p:sp>
        <p:nvSpPr>
          <p:cNvPr id="27651" name="Slide Number Placeholder 3"/>
          <p:cNvSpPr>
            <a:spLocks noGrp="1"/>
          </p:cNvSpPr>
          <p:nvPr>
            <p:ph type="sldNum" sz="quarter" idx="5"/>
          </p:nvPr>
        </p:nvSpPr>
        <p:spPr bwMode="auto">
          <a:ln>
            <a:miter lim="800000"/>
            <a:headEnd/>
            <a:tailEnd/>
          </a:ln>
        </p:spPr>
        <p:txBody>
          <a:bodyPr/>
          <a:lstStyle/>
          <a:p>
            <a:fld id="{3261B852-3553-4AEA-BA5B-B262C1A5152D}" type="slidenum">
              <a:rPr lang="en-CA"/>
              <a:pPr/>
              <a:t>18</a:t>
            </a:fld>
            <a:endParaRPr lang="en-C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pPr eaLnBrk="1" hangingPunct="1">
              <a:spcBef>
                <a:spcPct val="0"/>
              </a:spcBef>
            </a:pPr>
            <a:r>
              <a:rPr lang="en-CA" dirty="0" smtClean="0"/>
              <a:t>So, now that you know a bit about the country, people and nursing in Bangladesh, where</a:t>
            </a:r>
            <a:r>
              <a:rPr lang="en-CA" baseline="0" dirty="0" smtClean="0"/>
              <a:t> do we go from here?</a:t>
            </a:r>
          </a:p>
          <a:p>
            <a:pPr eaLnBrk="1" hangingPunct="1">
              <a:spcBef>
                <a:spcPct val="0"/>
              </a:spcBef>
            </a:pPr>
            <a:r>
              <a:rPr lang="en-US" dirty="0" smtClean="0"/>
              <a:t>Challenges</a:t>
            </a:r>
            <a:r>
              <a:rPr lang="en-US" baseline="0" dirty="0" smtClean="0"/>
              <a:t> with the project included</a:t>
            </a:r>
            <a:endParaRPr lang="en-CA" dirty="0" smtClean="0"/>
          </a:p>
          <a:p>
            <a:pPr eaLnBrk="1" hangingPunct="1">
              <a:spcBef>
                <a:spcPct val="0"/>
              </a:spcBef>
            </a:pPr>
            <a:r>
              <a:rPr lang="en-CA" dirty="0" smtClean="0"/>
              <a:t>Students- We had anticipated</a:t>
            </a:r>
            <a:r>
              <a:rPr lang="en-CA" baseline="0" dirty="0" smtClean="0"/>
              <a:t> that the LC students, due to their higher numbers, familiarity with the medium of communication and familiarity with the English language, might tend to overwhelm or dominate the discussion.</a:t>
            </a:r>
          </a:p>
          <a:p>
            <a:pPr eaLnBrk="1" hangingPunct="1">
              <a:spcBef>
                <a:spcPct val="0"/>
              </a:spcBef>
            </a:pPr>
            <a:r>
              <a:rPr lang="en-CA" baseline="0" dirty="0" smtClean="0"/>
              <a:t>Faculty Workload</a:t>
            </a:r>
          </a:p>
          <a:p>
            <a:pPr eaLnBrk="1" hangingPunct="1">
              <a:spcBef>
                <a:spcPct val="0"/>
              </a:spcBef>
            </a:pPr>
            <a:r>
              <a:rPr lang="en-CA" baseline="0" dirty="0" smtClean="0"/>
              <a:t>As the discussion board is not provided with tech support by the college, there are several hours of work at the beginning of each term to “clean” the site of  the previous members and discussions. The faculty member needs to be computer literate in order to update and revise the site as well as to trouble shoot.</a:t>
            </a:r>
          </a:p>
          <a:p>
            <a:pPr eaLnBrk="1" hangingPunct="1">
              <a:spcBef>
                <a:spcPct val="0"/>
              </a:spcBef>
            </a:pPr>
            <a:r>
              <a:rPr lang="en-CA" baseline="0" dirty="0" smtClean="0"/>
              <a:t>It also adds workload to the course itself as only some of the students in “Nurses Influencing Change” were permitted to participate, therefore the moderation of the site, evaluation of each students’ </a:t>
            </a:r>
            <a:r>
              <a:rPr lang="en-CA" baseline="0" dirty="0" err="1" smtClean="0"/>
              <a:t>webboard</a:t>
            </a:r>
            <a:r>
              <a:rPr lang="en-CA" baseline="0" dirty="0" smtClean="0"/>
              <a:t> discussion comments and development and implementation  of the evaluation strategy of the learning activity itself all required time.</a:t>
            </a:r>
          </a:p>
          <a:p>
            <a:pPr eaLnBrk="1" hangingPunct="1">
              <a:spcBef>
                <a:spcPct val="0"/>
              </a:spcBef>
            </a:pPr>
            <a:r>
              <a:rPr lang="en-CA" baseline="0" dirty="0" smtClean="0"/>
              <a:t>Technical Issues</a:t>
            </a:r>
          </a:p>
          <a:p>
            <a:pPr eaLnBrk="1" hangingPunct="1">
              <a:spcBef>
                <a:spcPct val="0"/>
              </a:spcBef>
            </a:pPr>
            <a:r>
              <a:rPr lang="en-CA" baseline="0" dirty="0" smtClean="0"/>
              <a:t>The </a:t>
            </a:r>
            <a:r>
              <a:rPr lang="en-CA" baseline="0" dirty="0" err="1" smtClean="0"/>
              <a:t>webs.com</a:t>
            </a:r>
            <a:r>
              <a:rPr lang="en-CA" baseline="0" dirty="0" smtClean="0"/>
              <a:t> site will sometimes have temporary “glitches” in functioning, this is frustrating for the students and usually generates a flurry of phone calls and e-mails to faculty. Slow internet access and frequent power outages are common barriers to web based learning activities in low income countries. </a:t>
            </a:r>
          </a:p>
          <a:p>
            <a:pPr eaLnBrk="1" hangingPunct="1">
              <a:spcBef>
                <a:spcPct val="0"/>
              </a:spcBef>
            </a:pPr>
            <a:r>
              <a:rPr lang="en-US" baseline="0" dirty="0" smtClean="0"/>
              <a:t>Evaluation survey is online, although students are strongly encouraged to give us their feedback it is end of term for them and not a priority when they are finishing the term’s work</a:t>
            </a:r>
            <a:endParaRPr lang="en-CA" dirty="0" smtClean="0"/>
          </a:p>
          <a:p>
            <a:pPr eaLnBrk="1" hangingPunct="1">
              <a:spcBef>
                <a:spcPct val="0"/>
              </a:spcBef>
            </a:pPr>
            <a:endParaRPr lang="en-CA" baseline="0" dirty="0" smtClean="0"/>
          </a:p>
          <a:p>
            <a:pPr eaLnBrk="1" hangingPunct="1">
              <a:spcBef>
                <a:spcPct val="0"/>
              </a:spcBef>
            </a:pPr>
            <a:endParaRPr lang="en-CA" baseline="0" dirty="0" smtClean="0"/>
          </a:p>
          <a:p>
            <a:pPr eaLnBrk="1" hangingPunct="1">
              <a:spcBef>
                <a:spcPct val="0"/>
              </a:spcBef>
            </a:pPr>
            <a:endParaRPr lang="en-CA" dirty="0" smtClean="0"/>
          </a:p>
        </p:txBody>
      </p:sp>
      <p:sp>
        <p:nvSpPr>
          <p:cNvPr id="27651" name="Slide Number Placeholder 3"/>
          <p:cNvSpPr>
            <a:spLocks noGrp="1"/>
          </p:cNvSpPr>
          <p:nvPr>
            <p:ph type="sldNum" sz="quarter" idx="5"/>
          </p:nvPr>
        </p:nvSpPr>
        <p:spPr bwMode="auto">
          <a:ln>
            <a:miter lim="800000"/>
            <a:headEnd/>
            <a:tailEnd/>
          </a:ln>
        </p:spPr>
        <p:txBody>
          <a:bodyPr/>
          <a:lstStyle/>
          <a:p>
            <a:fld id="{3261B852-3553-4AEA-BA5B-B262C1A5152D}" type="slidenum">
              <a:rPr lang="en-CA"/>
              <a:pPr/>
              <a:t>19</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CA" dirty="0" smtClean="0"/>
              <a:t>Bangladesh is a beautiful South Asian country, between Burma and India. It is full of lovely warm people</a:t>
            </a:r>
            <a:r>
              <a:rPr lang="en-CA" baseline="0" dirty="0" smtClean="0"/>
              <a:t> b</a:t>
            </a:r>
            <a:r>
              <a:rPr lang="en-CA" dirty="0" smtClean="0"/>
              <a:t>ut it also</a:t>
            </a:r>
            <a:r>
              <a:rPr lang="en-CA" baseline="0" dirty="0" smtClean="0"/>
              <a:t> has some unique problems. </a:t>
            </a:r>
          </a:p>
          <a:p>
            <a:r>
              <a:rPr lang="en-CA" dirty="0" smtClean="0"/>
              <a:t>One third of the country floods every year, </a:t>
            </a:r>
            <a:r>
              <a:rPr lang="en-US" dirty="0" smtClean="0"/>
              <a:t>many people are landless and forced to live on and cultivate flood-prone land; water-borne diseases prevalent in surface water; water pollution, especially of fishing areas, results from the use of commercial pesticides; ground water contaminated by naturally occurring arsenic; intermittent water shortages because of falling water tables in the northern and central parts of the country; soil degradation and erosion; deforestation; </a:t>
            </a:r>
          </a:p>
          <a:p>
            <a:r>
              <a:rPr lang="en-US" dirty="0" smtClean="0"/>
              <a:t>It has more people per square mile than any other country in the world, the pop. estimate currently sits at 156 million.</a:t>
            </a:r>
          </a:p>
          <a:p>
            <a:r>
              <a:rPr lang="en-US" dirty="0" smtClean="0"/>
              <a:t>Life expectancy is approx. 60 years, for both men and women</a:t>
            </a:r>
          </a:p>
          <a:p>
            <a:r>
              <a:rPr lang="en-US" dirty="0" smtClean="0"/>
              <a:t>Literacy rate is about 50% for men, about 30% for women</a:t>
            </a:r>
          </a:p>
          <a:p>
            <a:r>
              <a:rPr lang="en-US" dirty="0" smtClean="0"/>
              <a:t>Most people, about 75 % of the population live in villages in rural areas.</a:t>
            </a:r>
          </a:p>
          <a:p>
            <a:r>
              <a:rPr lang="en-US" dirty="0" smtClean="0"/>
              <a:t>Mortality rates</a:t>
            </a:r>
          </a:p>
          <a:p>
            <a:r>
              <a:rPr lang="en-CA" u="none" dirty="0" smtClean="0">
                <a:hlinkClick r:id="rId3" action="ppaction://hlinkfile"/>
              </a:rPr>
              <a:t>#23      Canada</a:t>
            </a:r>
            <a:r>
              <a:rPr lang="en-CA" u="none" dirty="0" smtClean="0"/>
              <a:t>            4.8 infant    5.9  under 5</a:t>
            </a:r>
          </a:p>
          <a:p>
            <a:r>
              <a:rPr lang="en-CA" u="none" dirty="0" smtClean="0">
                <a:hlinkClick r:id="rId4" action="ppaction://hlinkfile"/>
              </a:rPr>
              <a:t># 33    United States</a:t>
            </a:r>
            <a:r>
              <a:rPr lang="en-CA" u="none" dirty="0" smtClean="0"/>
              <a:t>     6.3             7.8</a:t>
            </a:r>
          </a:p>
          <a:p>
            <a:r>
              <a:rPr lang="en-CA" u="none" baseline="0" dirty="0" smtClean="0"/>
              <a:t># 138   </a:t>
            </a:r>
            <a:r>
              <a:rPr lang="en-CA" u="none" dirty="0" smtClean="0">
                <a:hlinkClick r:id="rId5" action="ppaction://hlinkfile"/>
              </a:rPr>
              <a:t>Bangladesh</a:t>
            </a:r>
            <a:r>
              <a:rPr lang="en-CA" u="none" dirty="0" smtClean="0"/>
              <a:t>       </a:t>
            </a:r>
            <a:r>
              <a:rPr lang="en-CA" dirty="0" smtClean="0"/>
              <a:t>52.5           69.3</a:t>
            </a:r>
          </a:p>
          <a:p>
            <a:r>
              <a:rPr lang="en-CA" b="0" dirty="0" smtClean="0"/>
              <a:t>UN </a:t>
            </a:r>
            <a:r>
              <a:rPr lang="en-CA" dirty="0" smtClean="0"/>
              <a:t>World Population Prospects</a:t>
            </a:r>
          </a:p>
          <a:p>
            <a:r>
              <a:rPr lang="en-CA" b="1" dirty="0" smtClean="0"/>
              <a:t>T</a:t>
            </a:r>
            <a:r>
              <a:rPr lang="en-CA" dirty="0" smtClean="0"/>
              <a:t>he 2006 Revision</a:t>
            </a:r>
          </a:p>
          <a:p>
            <a:endParaRPr lang="en-CA" dirty="0" smtClean="0"/>
          </a:p>
          <a:p>
            <a:r>
              <a:rPr lang="en-CA" dirty="0" smtClean="0"/>
              <a:t>So you can see how a strong nursing force could really make a difference to population health in this country!</a:t>
            </a:r>
            <a:endParaRPr lang="en-CA" b="0"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2</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pPr eaLnBrk="1" hangingPunct="1">
              <a:spcBef>
                <a:spcPct val="0"/>
              </a:spcBef>
            </a:pPr>
            <a:endParaRPr lang="en-CA" dirty="0" smtClean="0"/>
          </a:p>
        </p:txBody>
      </p:sp>
      <p:sp>
        <p:nvSpPr>
          <p:cNvPr id="27651" name="Slide Number Placeholder 3"/>
          <p:cNvSpPr>
            <a:spLocks noGrp="1"/>
          </p:cNvSpPr>
          <p:nvPr>
            <p:ph type="sldNum" sz="quarter" idx="5"/>
          </p:nvPr>
        </p:nvSpPr>
        <p:spPr bwMode="auto">
          <a:ln>
            <a:miter lim="800000"/>
            <a:headEnd/>
            <a:tailEnd/>
          </a:ln>
        </p:spPr>
        <p:txBody>
          <a:bodyPr/>
          <a:lstStyle/>
          <a:p>
            <a:fld id="{3261B852-3553-4AEA-BA5B-B262C1A5152D}" type="slidenum">
              <a:rPr lang="en-CA"/>
              <a:pPr/>
              <a:t>20</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Health issues include a high risk of food, water and airborne disease.</a:t>
            </a:r>
            <a:r>
              <a:rPr lang="en-CA" baseline="0" dirty="0" smtClean="0"/>
              <a:t> You can see the haze in this photo on the right  from air pollutants coming from the brick factory in this village.</a:t>
            </a:r>
          </a:p>
          <a:p>
            <a:r>
              <a:rPr lang="en-CA" baseline="0" dirty="0" smtClean="0"/>
              <a:t>Common health problems are infectious disease including  bacterial and </a:t>
            </a:r>
            <a:r>
              <a:rPr lang="en-CA" baseline="0" dirty="0" err="1" smtClean="0"/>
              <a:t>protozoal</a:t>
            </a:r>
            <a:r>
              <a:rPr lang="en-CA" baseline="0" dirty="0" smtClean="0"/>
              <a:t> </a:t>
            </a:r>
            <a:r>
              <a:rPr lang="en-CA" baseline="0" dirty="0" err="1" smtClean="0"/>
              <a:t>diarrhea</a:t>
            </a:r>
            <a:r>
              <a:rPr lang="en-CA" baseline="0" dirty="0" smtClean="0"/>
              <a:t>, </a:t>
            </a:r>
            <a:r>
              <a:rPr lang="en-CA" baseline="0" dirty="0" smtClean="0"/>
              <a:t>hepatitis A and E, typhoid fever, dengue fever, malaria as well as COPD and </a:t>
            </a:r>
            <a:r>
              <a:rPr lang="en-CA" baseline="0" dirty="0" smtClean="0"/>
              <a:t>tuberculosis.</a:t>
            </a:r>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CA" dirty="0" smtClean="0"/>
              <a:t>Nursing remain largely a hospital based profession in Bangladesh. Nursing is considered a low status profession</a:t>
            </a:r>
            <a:r>
              <a:rPr lang="en-CA" baseline="0" dirty="0" smtClean="0"/>
              <a:t> because nurses touch men, associate with lower class people and engage in dirty work. </a:t>
            </a:r>
            <a:r>
              <a:rPr lang="en-US" dirty="0" smtClean="0"/>
              <a:t> These nursing students are collecting data for a community health project, but just this simple act of being outside and associating with </a:t>
            </a:r>
            <a:r>
              <a:rPr lang="en-US" dirty="0" smtClean="0"/>
              <a:t>lower </a:t>
            </a:r>
            <a:r>
              <a:rPr lang="en-US" dirty="0" smtClean="0"/>
              <a:t>class people may have a significant negative effect on their personal lives. </a:t>
            </a:r>
            <a:r>
              <a:rPr lang="en-CA" baseline="0" dirty="0" smtClean="0"/>
              <a:t>Working as a nurse therefore lowers the social status, not just of the nurse, but of the whole family and lowers the </a:t>
            </a:r>
            <a:r>
              <a:rPr lang="en-CA" baseline="0" dirty="0" err="1" smtClean="0"/>
              <a:t>marriagability</a:t>
            </a:r>
            <a:r>
              <a:rPr lang="en-CA" baseline="0" dirty="0" smtClean="0"/>
              <a:t> of “bride price” of the woman.</a:t>
            </a:r>
            <a:endParaRPr lang="en-US" dirty="0" smtClean="0"/>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4</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The Bangladeshi Islamic culture prohibits physical touch between males and females who are not considered</a:t>
            </a:r>
            <a:r>
              <a:rPr lang="en-CA" baseline="0" dirty="0" smtClean="0"/>
              <a:t> to be in the same family. Nursing is considered “dirty work’ and women are not permitted to be outside in the evening or at night without a male relative.  </a:t>
            </a:r>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5</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6</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smtClean="0"/>
              <a:t>I do want to make the point that there are very modern and well equipped private hospitals in </a:t>
            </a:r>
            <a:r>
              <a:rPr lang="en-US" baseline="0" dirty="0" smtClean="0"/>
              <a:t> Bangladesh such as  this Apollo Hospital in Dhaka, the  major city in Bangladesh. However, these hospitals will hire nurses from India or the Philippines rather than Bangladeshi nurses due to the level of nursing education. </a:t>
            </a:r>
            <a:endParaRPr lang="en-CA" dirty="0" smtClean="0"/>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7</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xfrm>
            <a:off x="1182688" y="696913"/>
            <a:ext cx="4648200" cy="3486150"/>
          </a:xfrm>
          <a:noFill/>
          <a:ln>
            <a:solidFill>
              <a:srgbClr val="000000"/>
            </a:solidFill>
            <a:miter lim="800000"/>
            <a:headEnd/>
            <a:tailEnd/>
          </a:ln>
        </p:spPr>
      </p:sp>
      <p:sp>
        <p:nvSpPr>
          <p:cNvPr id="59395" name="Rectangle 3"/>
          <p:cNvSpPr>
            <a:spLocks noGrp="1"/>
          </p:cNvSpPr>
          <p:nvPr>
            <p:ph type="body" idx="1"/>
          </p:nvPr>
        </p:nvSpPr>
        <p:spPr bwMode="auto">
          <a:noFill/>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accent2"/>
                </a:solidFill>
              </a:rPr>
              <a:t>Nationally, nurse education is </a:t>
            </a:r>
            <a:r>
              <a:rPr lang="en-US" sz="1200" dirty="0" smtClean="0">
                <a:solidFill>
                  <a:schemeClr val="accent2"/>
                </a:solidFill>
              </a:rPr>
              <a:t>weak </a:t>
            </a:r>
            <a:r>
              <a:rPr lang="en-US" sz="1200" i="1" dirty="0" smtClean="0"/>
              <a:t>Public </a:t>
            </a:r>
            <a:r>
              <a:rPr lang="en-US" sz="1200" i="1" dirty="0" smtClean="0"/>
              <a:t>training - service-based “apprenticeship model”  -widely viewed as inadequate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chemeClr val="accent2"/>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t>Dated curriculum, limited resources, few role-models for modern nursing practice</a:t>
            </a:r>
          </a:p>
          <a:p>
            <a:endParaRPr lang="en-CA" dirty="0"/>
          </a:p>
        </p:txBody>
      </p:sp>
      <p:sp>
        <p:nvSpPr>
          <p:cNvPr id="4" name="Slide Number Placeholder 3"/>
          <p:cNvSpPr>
            <a:spLocks noGrp="1"/>
          </p:cNvSpPr>
          <p:nvPr>
            <p:ph type="sldNum" sz="quarter" idx="10"/>
          </p:nvPr>
        </p:nvSpPr>
        <p:spPr/>
        <p:txBody>
          <a:bodyPr/>
          <a:lstStyle/>
          <a:p>
            <a:fld id="{5DC6BFD1-E7C6-443A-85FF-B69D10C87986}" type="slidenum">
              <a:rPr lang="en-CA" smtClean="0"/>
              <a:pPr/>
              <a:t>9</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8CA0AB1-A1E7-4777-907E-23E3B43FDCF6}" type="datetimeFigureOut">
              <a:rPr lang="en-US"/>
              <a:pPr/>
              <a:t>2/19/12</a:t>
            </a:fld>
            <a:endParaRPr lang="en-CA"/>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vl1pPr>
          </a:lstStyle>
          <a:p>
            <a:fld id="{750D54CB-5AA8-4572-8429-F0A033C7F9E2}" type="slidenum">
              <a:rPr lang="en-CA"/>
              <a:pPr/>
              <a:t>‹#›</a:t>
            </a:fld>
            <a:endParaRPr lang="en-CA"/>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advClick="0" advTm="2000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0C4C178-099A-45D0-A37F-6008E66A9C91}" type="datetimeFigureOut">
              <a:rPr lang="en-US" smtClean="0"/>
              <a:pPr/>
              <a:t>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5C5704-1074-4D25-BE12-288C857E289D}"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0A32F2-DB4D-4B92-A52E-C6F915634E8D}" type="datetimeFigureOut">
              <a:rPr lang="en-US" smtClean="0"/>
              <a:pPr/>
              <a:t>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91E3F-8784-44B5-9F3E-C9F796ED545D}"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B8A474-6D80-4B24-868F-069041B9AC8B}" type="datetimeFigureOut">
              <a:rPr lang="en-US" smtClean="0"/>
              <a:pPr/>
              <a:t>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6C8E6A-0C55-4492-A802-6209B44C191F}"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F4A3A9C2-DDA1-4199-BE05-E90C6F49FD8A}" type="datetimeFigureOut">
              <a:rPr lang="en-US"/>
              <a:pPr/>
              <a:t>2/19/12</a:t>
            </a:fld>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2ED61400-6FAE-4251-9EF4-DF74D4FA239A}" type="slidenum">
              <a:rPr lang="en-US"/>
              <a:pPr/>
              <a:t>‹#›</a:t>
            </a:fld>
            <a:endParaRPr lang="en-US"/>
          </a:p>
        </p:txBody>
      </p:sp>
    </p:spTree>
  </p:cSld>
  <p:clrMapOvr>
    <a:masterClrMapping/>
  </p:clrMapOvr>
  <p:transition xmlns:p14="http://schemas.microsoft.com/office/powerpoint/2010/main" advClick="0" advTm="2000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4B0D06-DD47-46ED-8705-30FB8A0FB651}" type="datetimeFigureOut">
              <a:rPr lang="en-US" smtClean="0"/>
              <a:pPr/>
              <a:t>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6FCBBD-A91B-4EDF-8069-4CD406CC0A56}"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07AA9B5-CE96-4C99-B574-C215DEDB1C8C}" type="datetimeFigureOut">
              <a:rPr lang="en-US" smtClean="0"/>
              <a:pPr/>
              <a:t>2/19/12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C6FE672B-1625-491D-A294-2A8832E3EC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advClick="0"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C2BF3DD-96E2-4D7F-8396-1753ABC476CC}" type="datetimeFigureOut">
              <a:rPr lang="en-US" smtClean="0"/>
              <a:pPr/>
              <a:t>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05A328-3F72-4FC8-A5BA-6EB17C44C8F8}"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4FFB43A-CE73-444B-A3F3-18AE841E82DD}" type="datetimeFigureOut">
              <a:rPr lang="en-US" smtClean="0"/>
              <a:pPr/>
              <a:t>2/19/12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D66FC3-99F8-4171-B1E2-F71D00B88958}"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A5E0F7A-C557-4571-8F2F-E42E04FE13FF}" type="datetimeFigureOut">
              <a:rPr lang="en-US" smtClean="0"/>
              <a:pPr/>
              <a:t>2/19/12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F39AC2-73E8-4E7B-9F5F-92F3D0078C5D}"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5CAD41-B98C-420D-9975-02A337D2ABE7}" type="datetimeFigureOut">
              <a:rPr lang="en-US" smtClean="0"/>
              <a:pPr/>
              <a:t>2/19/12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D25E6-AEF8-4D52-A566-8BA2B79DA902}" type="slidenum">
              <a:rPr lang="en-US" smtClean="0"/>
              <a:pPr/>
              <a:t>‹#›</a:t>
            </a:fld>
            <a:endParaRPr lang="en-US"/>
          </a:p>
        </p:txBody>
      </p:sp>
    </p:spTree>
  </p:cSld>
  <p:clrMapOvr>
    <a:masterClrMapping/>
  </p:clrMapOvr>
  <p:transition xmlns:p14="http://schemas.microsoft.com/office/powerpoint/2010/main" advClick="0" advTm="2000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6E86AF1-3BBD-4E81-9C1B-54E843C3439D}" type="datetimeFigureOut">
              <a:rPr lang="en-US" smtClean="0"/>
              <a:pPr/>
              <a:t>2/19/12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D07BF0-657D-481B-B65A-6C66C59734D4}" type="slidenum">
              <a:rPr lang="en-US" smtClean="0"/>
              <a:pPr/>
              <a:t>‹#›</a:t>
            </a:fld>
            <a:endParaRPr lang="en-US"/>
          </a:p>
        </p:txBody>
      </p:sp>
    </p:spTree>
  </p:cSld>
  <p:clrMapOvr>
    <a:masterClrMapping/>
  </p:clrMapOvr>
  <p:transition xmlns:p14="http://schemas.microsoft.com/office/powerpoint/2010/main" advClick="0" advTm="20000"/>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slideLayout" Target="../slideLayouts/slideLayout13.xml"/><Relationship Id="rId13" Type="http://schemas.openxmlformats.org/officeDocument/2006/relationships/slideLayout" Target="../slideLayouts/slideLayout14.xml"/><Relationship Id="rId14" Type="http://schemas.openxmlformats.org/officeDocument/2006/relationships/theme" Target="../theme/theme2.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smtClean="0"/>
              <a:t>Click to edit Master title style</a:t>
            </a:r>
          </a:p>
        </p:txBody>
      </p:sp>
      <p:sp>
        <p:nvSpPr>
          <p:cNvPr id="39939"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Date Placeholder 3"/>
          <p:cNvSpPr>
            <a:spLocks noGrp="1"/>
          </p:cNvSpPr>
          <p:nvPr>
            <p:ph type="dt" sz="half" idx="2"/>
          </p:nvPr>
        </p:nvSpPr>
        <p:spPr>
          <a:xfrm>
            <a:off x="457200" y="6416675"/>
            <a:ext cx="2133600" cy="365125"/>
          </a:xfrm>
          <a:prstGeom prst="rect">
            <a:avLst/>
          </a:prstGeom>
        </p:spPr>
        <p:txBody>
          <a:bodyPr vert="horz" wrap="square" lIns="91440" tIns="45720" rIns="91440" bIns="45720" numCol="1" anchor="b" anchorCtr="0" compatLnSpc="1">
            <a:prstTxWarp prst="textNoShape">
              <a:avLst/>
            </a:prstTxWarp>
          </a:bodyPr>
          <a:lstStyle>
            <a:lvl1pPr>
              <a:defRPr sz="1200">
                <a:solidFill>
                  <a:srgbClr val="BCBCBC"/>
                </a:solidFill>
              </a:defRPr>
            </a:lvl1pPr>
          </a:lstStyle>
          <a:p>
            <a:fld id="{845A1E44-75F2-4433-865B-E03E69DFDEC5}" type="datetimeFigureOut">
              <a:rPr lang="en-US"/>
              <a:pPr/>
              <a:t>2/19/12</a:t>
            </a:fld>
            <a:endParaRPr lang="en-CA"/>
          </a:p>
        </p:txBody>
      </p:sp>
      <p:sp>
        <p:nvSpPr>
          <p:cNvPr id="8" name="Footer Placeholder 4"/>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defRPr>
            </a:lvl1pPr>
          </a:lstStyle>
          <a:p>
            <a:endParaRPr lang="en-CA"/>
          </a:p>
        </p:txBody>
      </p:sp>
      <p:sp>
        <p:nvSpPr>
          <p:cNvPr id="9" name="Slide Number Placeholder 5"/>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a:defRPr sz="1200">
                <a:solidFill>
                  <a:srgbClr val="BCBCBC"/>
                </a:solidFill>
              </a:defRPr>
            </a:lvl1pPr>
          </a:lstStyle>
          <a:p>
            <a:fld id="{7151A06C-7788-4C34-B4AE-072B12E7BE3D}" type="slidenum">
              <a:rPr lang="en-CA"/>
              <a:pPr/>
              <a:t>‹#›</a:t>
            </a:fld>
            <a:endParaRPr lang="en-CA"/>
          </a:p>
        </p:txBody>
      </p:sp>
    </p:spTree>
  </p:cSld>
  <p:clrMap bg1="dk1" tx1="lt1" bg2="dk2" tx2="lt2" accent1="accent1" accent2="accent2" accent3="accent3" accent4="accent4" accent5="accent5" accent6="accent6" hlink="hlink" folHlink="folHlink"/>
  <p:sldLayoutIdLst>
    <p:sldLayoutId id="2147483679" r:id="rId1"/>
  </p:sldLayoutIdLst>
  <p:transition xmlns:p14="http://schemas.microsoft.com/office/powerpoint/2010/main" advClick="0" advTm="2000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Gill Sans MT" pitchFamily="34" charset="0"/>
        </a:defRPr>
      </a:lvl2pPr>
      <a:lvl3pPr algn="ctr" rtl="0" eaLnBrk="0" fontAlgn="base" hangingPunct="0">
        <a:spcBef>
          <a:spcPct val="0"/>
        </a:spcBef>
        <a:spcAft>
          <a:spcPct val="0"/>
        </a:spcAft>
        <a:defRPr sz="4100" b="1">
          <a:solidFill>
            <a:schemeClr val="tx1"/>
          </a:solidFill>
          <a:latin typeface="Gill Sans MT" pitchFamily="34" charset="0"/>
        </a:defRPr>
      </a:lvl3pPr>
      <a:lvl4pPr algn="ctr" rtl="0" eaLnBrk="0" fontAlgn="base" hangingPunct="0">
        <a:spcBef>
          <a:spcPct val="0"/>
        </a:spcBef>
        <a:spcAft>
          <a:spcPct val="0"/>
        </a:spcAft>
        <a:defRPr sz="4100" b="1">
          <a:solidFill>
            <a:schemeClr val="tx1"/>
          </a:solidFill>
          <a:latin typeface="Gill Sans MT" pitchFamily="34" charset="0"/>
        </a:defRPr>
      </a:lvl4pPr>
      <a:lvl5pPr algn="ctr" rtl="0" eaLnBrk="0" fontAlgn="base" hangingPunct="0">
        <a:spcBef>
          <a:spcPct val="0"/>
        </a:spcBef>
        <a:spcAft>
          <a:spcPct val="0"/>
        </a:spcAft>
        <a:defRPr sz="4100" b="1">
          <a:solidFill>
            <a:schemeClr val="tx1"/>
          </a:solidFill>
          <a:latin typeface="Gill Sans MT"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191AF55-B873-41BA-8515-2FF5D68A49F2}" type="datetimeFigureOut">
              <a:rPr lang="en-US" smtClean="0"/>
              <a:pPr/>
              <a:t>2/19/12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5D02612-061A-459B-AE40-C3669B0E3E5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ransition xmlns:p14="http://schemas.microsoft.com/office/powerpoint/2010/main" advClick="0" advTm="2000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xml"/><Relationship Id="rId5" Type="http://schemas.openxmlformats.org/officeDocument/2006/relationships/image" Target="../media/image3.png"/><Relationship Id="rId6" Type="http://schemas.openxmlformats.org/officeDocument/2006/relationships/image" Target="../media/image4.jpeg"/><Relationship Id="rId7" Type="http://schemas.openxmlformats.org/officeDocument/2006/relationships/image" Target="../media/image5.png"/><Relationship Id="rId1" Type="http://schemas.microsoft.com/office/2007/relationships/media" Target="../media/media1.WAV"/><Relationship Id="rId2" Type="http://schemas.openxmlformats.org/officeDocument/2006/relationships/audio" Target="../media/media1.WAV"/></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0.xml"/><Relationship Id="rId5" Type="http://schemas.openxmlformats.org/officeDocument/2006/relationships/image" Target="../media/image28.png"/><Relationship Id="rId1" Type="http://schemas.microsoft.com/office/2007/relationships/media" Target="../media/media10.WAV"/><Relationship Id="rId2" Type="http://schemas.openxmlformats.org/officeDocument/2006/relationships/audio" Target="../media/media10.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11.xml"/><Relationship Id="rId5" Type="http://schemas.openxmlformats.org/officeDocument/2006/relationships/image" Target="../media/image29.png"/><Relationship Id="rId1" Type="http://schemas.microsoft.com/office/2007/relationships/media" Target="../media/media11.WAV"/><Relationship Id="rId2" Type="http://schemas.openxmlformats.org/officeDocument/2006/relationships/audio" Target="../media/media1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2.xml"/><Relationship Id="rId5" Type="http://schemas.openxmlformats.org/officeDocument/2006/relationships/image" Target="../media/image30.png"/><Relationship Id="rId1" Type="http://schemas.microsoft.com/office/2007/relationships/media" Target="../media/media12.WAV"/><Relationship Id="rId2" Type="http://schemas.openxmlformats.org/officeDocument/2006/relationships/audio" Target="../media/media12.WAV"/></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3.xml"/><Relationship Id="rId5" Type="http://schemas.openxmlformats.org/officeDocument/2006/relationships/image" Target="../media/image31.png"/><Relationship Id="rId1" Type="http://schemas.microsoft.com/office/2007/relationships/media" Target="../media/media13.WAV"/><Relationship Id="rId2" Type="http://schemas.openxmlformats.org/officeDocument/2006/relationships/audio" Target="../media/media13.WAV"/></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4.xml"/><Relationship Id="rId5" Type="http://schemas.openxmlformats.org/officeDocument/2006/relationships/image" Target="../media/image32.jpeg"/><Relationship Id="rId6" Type="http://schemas.openxmlformats.org/officeDocument/2006/relationships/image" Target="../media/image33.jpeg"/><Relationship Id="rId7" Type="http://schemas.openxmlformats.org/officeDocument/2006/relationships/image" Target="../media/image34.png"/><Relationship Id="rId1" Type="http://schemas.microsoft.com/office/2007/relationships/media" Target="../media/media14.WAV"/><Relationship Id="rId2" Type="http://schemas.openxmlformats.org/officeDocument/2006/relationships/audio" Target="../media/media14.WAV"/></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5.xml"/><Relationship Id="rId5" Type="http://schemas.openxmlformats.org/officeDocument/2006/relationships/image" Target="../media/image35.jpeg"/><Relationship Id="rId6" Type="http://schemas.openxmlformats.org/officeDocument/2006/relationships/image" Target="../media/image36.png"/><Relationship Id="rId1" Type="http://schemas.microsoft.com/office/2007/relationships/media" Target="../media/media15.WAV"/><Relationship Id="rId2" Type="http://schemas.openxmlformats.org/officeDocument/2006/relationships/audio" Target="../media/media15.WAV"/></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6.xml"/><Relationship Id="rId5" Type="http://schemas.openxmlformats.org/officeDocument/2006/relationships/image" Target="../media/image37.jpeg"/><Relationship Id="rId6" Type="http://schemas.openxmlformats.org/officeDocument/2006/relationships/image" Target="../media/image38.png"/><Relationship Id="rId1" Type="http://schemas.microsoft.com/office/2007/relationships/media" Target="../media/media16.WAV"/><Relationship Id="rId2" Type="http://schemas.openxmlformats.org/officeDocument/2006/relationships/audio" Target="../media/media16.WAV"/></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notesSlide" Target="../notesSlides/notesSlide17.xml"/><Relationship Id="rId5" Type="http://schemas.openxmlformats.org/officeDocument/2006/relationships/image" Target="../media/image39.jpeg"/><Relationship Id="rId6" Type="http://schemas.openxmlformats.org/officeDocument/2006/relationships/image" Target="../media/image40.png"/><Relationship Id="rId1" Type="http://schemas.microsoft.com/office/2007/relationships/media" Target="../media/media17.WAV"/><Relationship Id="rId2" Type="http://schemas.openxmlformats.org/officeDocument/2006/relationships/audio" Target="../media/media17.WAV"/></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8.xml"/><Relationship Id="rId5" Type="http://schemas.openxmlformats.org/officeDocument/2006/relationships/image" Target="../media/image41.jpeg"/><Relationship Id="rId6" Type="http://schemas.openxmlformats.org/officeDocument/2006/relationships/image" Target="../media/image42.jpeg"/><Relationship Id="rId7" Type="http://schemas.openxmlformats.org/officeDocument/2006/relationships/image" Target="../media/image43.png"/><Relationship Id="rId1" Type="http://schemas.microsoft.com/office/2007/relationships/media" Target="../media/media18.WAV"/><Relationship Id="rId2" Type="http://schemas.openxmlformats.org/officeDocument/2006/relationships/audio" Target="../media/media18.WAV"/></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19.xml"/><Relationship Id="rId5" Type="http://schemas.openxmlformats.org/officeDocument/2006/relationships/image" Target="../media/image44.jpeg"/><Relationship Id="rId6" Type="http://schemas.openxmlformats.org/officeDocument/2006/relationships/image" Target="../media/image45.jpeg"/><Relationship Id="rId7" Type="http://schemas.openxmlformats.org/officeDocument/2006/relationships/image" Target="../media/image46.png"/><Relationship Id="rId1" Type="http://schemas.microsoft.com/office/2007/relationships/media" Target="../media/media19.WAV"/><Relationship Id="rId2" Type="http://schemas.openxmlformats.org/officeDocument/2006/relationships/audio" Target="../media/media19.WAV"/></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2.xml"/><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jpeg"/><Relationship Id="rId8" Type="http://schemas.openxmlformats.org/officeDocument/2006/relationships/image" Target="../media/image9.jpeg"/><Relationship Id="rId9" Type="http://schemas.openxmlformats.org/officeDocument/2006/relationships/image" Target="../media/image10.png"/><Relationship Id="rId1" Type="http://schemas.microsoft.com/office/2007/relationships/media" Target="../media/media2.WAV"/><Relationship Id="rId2" Type="http://schemas.openxmlformats.org/officeDocument/2006/relationships/audio" Target="../media/media2.WAV"/></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20.xml"/><Relationship Id="rId5" Type="http://schemas.openxmlformats.org/officeDocument/2006/relationships/hyperlink" Target="mailto:aberland@telus.net" TargetMode="External"/><Relationship Id="rId6" Type="http://schemas.openxmlformats.org/officeDocument/2006/relationships/hyperlink" Target="http://www.iubat.edu/Faculty/BSN.htm" TargetMode="External"/><Relationship Id="rId7" Type="http://schemas.openxmlformats.org/officeDocument/2006/relationships/image" Target="../media/image47.jpeg"/><Relationship Id="rId8" Type="http://schemas.openxmlformats.org/officeDocument/2006/relationships/image" Target="../media/image48.png"/><Relationship Id="rId1" Type="http://schemas.microsoft.com/office/2007/relationships/media" Target="../media/media20.WAV"/><Relationship Id="rId2" Type="http://schemas.openxmlformats.org/officeDocument/2006/relationships/audio" Target="../media/media20.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3.xml"/><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 Id="rId8" Type="http://schemas.openxmlformats.org/officeDocument/2006/relationships/image" Target="../media/image14.jpeg"/><Relationship Id="rId9" Type="http://schemas.openxmlformats.org/officeDocument/2006/relationships/image" Target="../media/image15.png"/><Relationship Id="rId1" Type="http://schemas.microsoft.com/office/2007/relationships/media" Target="../media/media3.WAV"/><Relationship Id="rId2" Type="http://schemas.openxmlformats.org/officeDocument/2006/relationships/audio" Target="../media/media3.WA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4.xml"/><Relationship Id="rId5" Type="http://schemas.openxmlformats.org/officeDocument/2006/relationships/image" Target="../media/image16.jpeg"/><Relationship Id="rId6" Type="http://schemas.openxmlformats.org/officeDocument/2006/relationships/image" Target="../media/image17.png"/><Relationship Id="rId1" Type="http://schemas.microsoft.com/office/2007/relationships/media" Target="../media/media4.WAV"/><Relationship Id="rId2" Type="http://schemas.openxmlformats.org/officeDocument/2006/relationships/audio" Target="../media/media4.WAV"/></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notesSlide" Target="../notesSlides/notesSlide5.xml"/><Relationship Id="rId5" Type="http://schemas.openxmlformats.org/officeDocument/2006/relationships/image" Target="../media/image18.png"/><Relationship Id="rId6" Type="http://schemas.openxmlformats.org/officeDocument/2006/relationships/image" Target="../media/image19.png"/><Relationship Id="rId1" Type="http://schemas.microsoft.com/office/2007/relationships/media" Target="../media/media5.WAV"/><Relationship Id="rId2" Type="http://schemas.openxmlformats.org/officeDocument/2006/relationships/audio" Target="../media/media5.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6.xml"/><Relationship Id="rId5" Type="http://schemas.openxmlformats.org/officeDocument/2006/relationships/image" Target="../media/image20.jpeg"/><Relationship Id="rId6" Type="http://schemas.openxmlformats.org/officeDocument/2006/relationships/image" Target="../media/image21.png"/><Relationship Id="rId1" Type="http://schemas.microsoft.com/office/2007/relationships/media" Target="../media/media6.WAV"/><Relationship Id="rId2" Type="http://schemas.openxmlformats.org/officeDocument/2006/relationships/audio" Target="../media/media6.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notesSlide" Target="../notesSlides/notesSlide7.xml"/><Relationship Id="rId5" Type="http://schemas.openxmlformats.org/officeDocument/2006/relationships/image" Target="../media/image22.jpeg"/><Relationship Id="rId6" Type="http://schemas.openxmlformats.org/officeDocument/2006/relationships/image" Target="../media/image23.png"/><Relationship Id="rId1" Type="http://schemas.microsoft.com/office/2007/relationships/media" Target="../media/media7.WAV"/><Relationship Id="rId2" Type="http://schemas.openxmlformats.org/officeDocument/2006/relationships/audio" Target="../media/media7.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8.xml"/><Relationship Id="rId5" Type="http://schemas.openxmlformats.org/officeDocument/2006/relationships/image" Target="../media/image24.jpeg"/><Relationship Id="rId6" Type="http://schemas.openxmlformats.org/officeDocument/2006/relationships/image" Target="../media/image25.png"/><Relationship Id="rId1" Type="http://schemas.microsoft.com/office/2007/relationships/media" Target="../media/media8.WAV"/><Relationship Id="rId2" Type="http://schemas.openxmlformats.org/officeDocument/2006/relationships/audio" Target="../media/media8.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9.xml"/><Relationship Id="rId5" Type="http://schemas.openxmlformats.org/officeDocument/2006/relationships/image" Target="../media/image26.jpeg"/><Relationship Id="rId6" Type="http://schemas.openxmlformats.org/officeDocument/2006/relationships/image" Target="../media/image27.png"/><Relationship Id="rId1" Type="http://schemas.microsoft.com/office/2007/relationships/media" Target="../media/media9.WAV"/><Relationship Id="rId2" Type="http://schemas.openxmlformats.org/officeDocument/2006/relationships/audio" Target="../media/media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ctrTitle"/>
          </p:nvPr>
        </p:nvSpPr>
        <p:spPr>
          <a:xfrm>
            <a:off x="685800" y="404664"/>
            <a:ext cx="7772400" cy="2520280"/>
          </a:xfrm>
        </p:spPr>
        <p:txBody>
          <a:bodyPr>
            <a:normAutofit fontScale="90000"/>
          </a:bodyPr>
          <a:lstStyle/>
          <a:p>
            <a:pPr algn="l"/>
            <a:r>
              <a:rPr lang="en-CA" sz="4000" i="1" dirty="0" smtClean="0">
                <a:solidFill>
                  <a:srgbClr val="FFC000"/>
                </a:solidFill>
              </a:rPr>
              <a:t/>
            </a:r>
            <a:br>
              <a:rPr lang="en-CA" sz="4000" i="1" dirty="0" smtClean="0">
                <a:solidFill>
                  <a:srgbClr val="FFC000"/>
                </a:solidFill>
              </a:rPr>
            </a:br>
            <a:r>
              <a:rPr lang="en-CA" sz="4000" i="1" dirty="0" smtClean="0">
                <a:solidFill>
                  <a:srgbClr val="FFC000"/>
                </a:solidFill>
              </a:rPr>
              <a:t/>
            </a:r>
            <a:br>
              <a:rPr lang="en-CA" sz="4000" i="1" dirty="0" smtClean="0">
                <a:solidFill>
                  <a:srgbClr val="FFC000"/>
                </a:solidFill>
              </a:rPr>
            </a:br>
            <a:r>
              <a:rPr lang="en-CA" sz="4000" i="1" dirty="0" smtClean="0">
                <a:solidFill>
                  <a:srgbClr val="FFC000"/>
                </a:solidFill>
              </a:rPr>
              <a:t/>
            </a:r>
            <a:br>
              <a:rPr lang="en-CA" sz="4000" i="1" dirty="0" smtClean="0">
                <a:solidFill>
                  <a:srgbClr val="FFC000"/>
                </a:solidFill>
              </a:rPr>
            </a:br>
            <a:r>
              <a:rPr lang="en-CA" sz="4000" i="1" dirty="0" smtClean="0">
                <a:solidFill>
                  <a:srgbClr val="FFC000"/>
                </a:solidFill>
              </a:rPr>
              <a:t>                                     Changing</a:t>
            </a:r>
            <a:br>
              <a:rPr lang="en-CA" sz="4000" i="1" dirty="0" smtClean="0">
                <a:solidFill>
                  <a:srgbClr val="FFC000"/>
                </a:solidFill>
              </a:rPr>
            </a:br>
            <a:r>
              <a:rPr lang="en-CA" sz="4000" i="1" dirty="0" smtClean="0">
                <a:solidFill>
                  <a:srgbClr val="FFC000"/>
                </a:solidFill>
              </a:rPr>
              <a:t>the</a:t>
            </a:r>
            <a:br>
              <a:rPr lang="en-CA" sz="4000" i="1" dirty="0" smtClean="0">
                <a:solidFill>
                  <a:srgbClr val="FFC000"/>
                </a:solidFill>
              </a:rPr>
            </a:br>
            <a:r>
              <a:rPr lang="en-CA" sz="4000" i="1" dirty="0" smtClean="0">
                <a:solidFill>
                  <a:srgbClr val="FFC000"/>
                </a:solidFill>
              </a:rPr>
              <a:t>Perception of </a:t>
            </a:r>
            <a:br>
              <a:rPr lang="en-CA" sz="4000" i="1" dirty="0" smtClean="0">
                <a:solidFill>
                  <a:srgbClr val="FFC000"/>
                </a:solidFill>
              </a:rPr>
            </a:br>
            <a:r>
              <a:rPr lang="en-CA" sz="4000" i="1" dirty="0" smtClean="0">
                <a:solidFill>
                  <a:srgbClr val="FFC000"/>
                </a:solidFill>
              </a:rPr>
              <a:t>Nursing in </a:t>
            </a:r>
            <a:br>
              <a:rPr lang="en-CA" sz="4000" i="1" dirty="0" smtClean="0">
                <a:solidFill>
                  <a:srgbClr val="FFC000"/>
                </a:solidFill>
              </a:rPr>
            </a:br>
            <a:r>
              <a:rPr lang="en-CA" sz="4000" i="1" dirty="0" smtClean="0">
                <a:solidFill>
                  <a:srgbClr val="FFC000"/>
                </a:solidFill>
              </a:rPr>
              <a:t>Bangladesh</a:t>
            </a:r>
            <a:endParaRPr lang="en-US" sz="4000" dirty="0">
              <a:solidFill>
                <a:srgbClr val="FFC000"/>
              </a:solidFill>
            </a:endParaRPr>
          </a:p>
        </p:txBody>
      </p:sp>
      <p:sp>
        <p:nvSpPr>
          <p:cNvPr id="14339" name="Rectangle 3"/>
          <p:cNvSpPr>
            <a:spLocks noGrp="1" noChangeArrowheads="1"/>
          </p:cNvSpPr>
          <p:nvPr>
            <p:ph type="subTitle" idx="1"/>
          </p:nvPr>
        </p:nvSpPr>
        <p:spPr>
          <a:xfrm>
            <a:off x="1691680" y="3500438"/>
            <a:ext cx="6120680" cy="3143272"/>
          </a:xfrm>
        </p:spPr>
        <p:txBody>
          <a:bodyPr>
            <a:normAutofit/>
          </a:bodyPr>
          <a:lstStyle/>
          <a:p>
            <a:r>
              <a:rPr lang="en-US" sz="2000" dirty="0">
                <a:effectLst>
                  <a:outerShdw blurRad="38100" dist="38100" dir="2700000" algn="tl">
                    <a:srgbClr val="000000">
                      <a:alpha val="43137"/>
                    </a:srgbClr>
                  </a:outerShdw>
                </a:effectLst>
              </a:rPr>
              <a:t>Pat </a:t>
            </a:r>
            <a:r>
              <a:rPr lang="en-US" sz="2000" dirty="0" smtClean="0">
                <a:effectLst>
                  <a:outerShdw blurRad="38100" dist="38100" dir="2700000" algn="tl">
                    <a:srgbClr val="000000">
                      <a:alpha val="43137"/>
                    </a:srgbClr>
                  </a:outerShdw>
                </a:effectLst>
              </a:rPr>
              <a:t>Woods, </a:t>
            </a:r>
            <a:r>
              <a:rPr lang="en-CA" sz="2000" dirty="0" smtClean="0">
                <a:effectLst>
                  <a:outerShdw blurRad="38100" dist="38100" dir="2700000" algn="tl">
                    <a:srgbClr val="000000">
                      <a:alpha val="43137"/>
                    </a:srgbClr>
                  </a:outerShdw>
                </a:effectLst>
              </a:rPr>
              <a:t>RN, </a:t>
            </a:r>
            <a:r>
              <a:rPr lang="en-CA" sz="2000" dirty="0" err="1" smtClean="0">
                <a:effectLst>
                  <a:outerShdw blurRad="38100" dist="38100" dir="2700000" algn="tl">
                    <a:srgbClr val="000000">
                      <a:alpha val="43137"/>
                    </a:srgbClr>
                  </a:outerShdw>
                </a:effectLst>
              </a:rPr>
              <a:t>MScN</a:t>
            </a:r>
            <a:r>
              <a:rPr lang="en-CA" sz="2000" dirty="0" smtClean="0">
                <a:effectLst>
                  <a:outerShdw blurRad="38100" dist="38100" dir="2700000" algn="tl">
                    <a:srgbClr val="000000">
                      <a:alpha val="43137"/>
                    </a:srgbClr>
                  </a:outerShdw>
                </a:effectLst>
              </a:rPr>
              <a:t>, </a:t>
            </a:r>
            <a:r>
              <a:rPr lang="en-CA" sz="2000" dirty="0" err="1" smtClean="0">
                <a:effectLst>
                  <a:outerShdw blurRad="38100" dist="38100" dir="2700000" algn="tl">
                    <a:srgbClr val="000000">
                      <a:alpha val="43137"/>
                    </a:srgbClr>
                  </a:outerShdw>
                </a:effectLst>
              </a:rPr>
              <a:t>BScN</a:t>
            </a:r>
            <a:endParaRPr lang="en-US" sz="2000" dirty="0" smtClean="0">
              <a:effectLst>
                <a:outerShdw blurRad="38100" dist="38100" dir="2700000" algn="tl">
                  <a:srgbClr val="000000">
                    <a:alpha val="43137"/>
                  </a:srgbClr>
                </a:outerShdw>
              </a:effectLst>
            </a:endParaRPr>
          </a:p>
          <a:p>
            <a:r>
              <a:rPr lang="en-US" sz="2000" dirty="0" smtClean="0">
                <a:effectLst>
                  <a:outerShdw blurRad="38100" dist="38100" dir="2700000" algn="tl">
                    <a:srgbClr val="000000">
                      <a:alpha val="43137"/>
                    </a:srgbClr>
                  </a:outerShdw>
                </a:effectLst>
              </a:rPr>
              <a:t>Langara College School of Nursing</a:t>
            </a:r>
          </a:p>
          <a:p>
            <a:r>
              <a:rPr lang="en-US" sz="2000" dirty="0" smtClean="0">
                <a:effectLst>
                  <a:outerShdw blurRad="38100" dist="38100" dir="2700000" algn="tl">
                    <a:srgbClr val="000000">
                      <a:alpha val="43137"/>
                    </a:srgbClr>
                  </a:outerShdw>
                </a:effectLst>
              </a:rPr>
              <a:t> </a:t>
            </a:r>
            <a:endParaRPr lang="en-US" sz="2000" dirty="0">
              <a:effectLst>
                <a:outerShdw blurRad="38100" dist="38100" dir="2700000" algn="tl">
                  <a:srgbClr val="000000">
                    <a:alpha val="43137"/>
                  </a:srgbClr>
                </a:outerShdw>
              </a:effectLst>
            </a:endParaRPr>
          </a:p>
          <a:p>
            <a:r>
              <a:rPr lang="en-CA" sz="2000" i="1" dirty="0" smtClean="0">
                <a:effectLst>
                  <a:outerShdw blurRad="38100" dist="38100" dir="2700000" algn="tl">
                    <a:srgbClr val="000000">
                      <a:alpha val="43137"/>
                    </a:srgbClr>
                  </a:outerShdw>
                </a:effectLst>
              </a:rPr>
              <a:t>Empowering Nurses and Improving Care Through Better Understanding of Nursing </a:t>
            </a:r>
            <a:r>
              <a:rPr lang="en-US" sz="2000" i="1" dirty="0" smtClean="0">
                <a:effectLst>
                  <a:outerShdw blurRad="38100" dist="38100" dir="2700000" algn="tl">
                    <a:srgbClr val="000000">
                      <a:alpha val="43137"/>
                    </a:srgbClr>
                  </a:outerShdw>
                </a:effectLst>
              </a:rPr>
              <a:t>Conference</a:t>
            </a:r>
          </a:p>
          <a:p>
            <a:r>
              <a:rPr lang="en-US" sz="2000" dirty="0" smtClean="0">
                <a:effectLst>
                  <a:outerShdw blurRad="38100" dist="38100" dir="2700000" algn="tl">
                    <a:srgbClr val="000000">
                      <a:alpha val="43137"/>
                    </a:srgbClr>
                  </a:outerShdw>
                </a:effectLst>
              </a:rPr>
              <a:t>The Truth About Nursing  </a:t>
            </a:r>
          </a:p>
          <a:p>
            <a:r>
              <a:rPr lang="en-US" sz="2000" dirty="0" smtClean="0">
                <a:effectLst>
                  <a:outerShdw blurRad="38100" dist="38100" dir="2700000" algn="tl">
                    <a:srgbClr val="000000">
                      <a:alpha val="43137"/>
                    </a:srgbClr>
                  </a:outerShdw>
                </a:effectLst>
              </a:rPr>
              <a:t>April 15-17, 2011</a:t>
            </a:r>
          </a:p>
          <a:p>
            <a:r>
              <a:rPr lang="en-US" sz="2000" dirty="0" smtClean="0">
                <a:effectLst>
                  <a:outerShdw blurRad="38100" dist="38100" dir="2700000" algn="tl">
                    <a:srgbClr val="000000">
                      <a:alpha val="43137"/>
                    </a:srgbClr>
                  </a:outerShdw>
                </a:effectLst>
              </a:rPr>
              <a:t>New Orleans, LA</a:t>
            </a:r>
            <a:endParaRPr lang="en-US" sz="2000" dirty="0">
              <a:effectLst>
                <a:outerShdw blurRad="38100" dist="38100" dir="2700000" algn="tl">
                  <a:srgbClr val="000000">
                    <a:alpha val="43137"/>
                  </a:srgbClr>
                </a:outerShdw>
              </a:effectLst>
            </a:endParaRPr>
          </a:p>
        </p:txBody>
      </p:sp>
      <p:pic>
        <p:nvPicPr>
          <p:cNvPr id="2" name="Picture 2"/>
          <p:cNvPicPr>
            <a:picLocks noChangeAspect="1" noChangeArrowheads="1"/>
          </p:cNvPicPr>
          <p:nvPr/>
        </p:nvPicPr>
        <p:blipFill>
          <a:blip r:embed="rId5" cstate="print"/>
          <a:srcRect/>
          <a:stretch>
            <a:fillRect/>
          </a:stretch>
        </p:blipFill>
        <p:spPr bwMode="auto">
          <a:xfrm>
            <a:off x="323528" y="5805264"/>
            <a:ext cx="2132013" cy="790575"/>
          </a:xfrm>
          <a:prstGeom prst="rect">
            <a:avLst/>
          </a:prstGeom>
          <a:noFill/>
          <a:ln w="9525">
            <a:noFill/>
            <a:miter lim="800000"/>
            <a:headEnd/>
            <a:tailEnd/>
          </a:ln>
        </p:spPr>
      </p:pic>
      <p:sp>
        <p:nvSpPr>
          <p:cNvPr id="12" name="Rectangle 3" descr="India Pictures 042"/>
          <p:cNvSpPr>
            <a:spLocks noGrp="1" noChangeAspect="1" noChangeArrowheads="1"/>
          </p:cNvSpPr>
          <p:nvPr isPhoto="1"/>
        </p:nvSpPr>
        <p:spPr bwMode="auto">
          <a:xfrm>
            <a:off x="4572000" y="188640"/>
            <a:ext cx="4272000" cy="3204000"/>
          </a:xfrm>
          <a:prstGeom prst="rect">
            <a:avLst/>
          </a:prstGeom>
          <a:blipFill dpi="0" rotWithShape="1">
            <a:blip r:embed="rId6" cstate="print"/>
            <a:srcRect/>
            <a:stretch>
              <a:fillRect/>
            </a:stretch>
          </a:blipFill>
          <a:ln w="9525">
            <a:solidFill>
              <a:schemeClr val="tx1"/>
            </a:solidFill>
            <a:miter lim="800000"/>
            <a:headEnd/>
            <a:tailEnd/>
          </a:ln>
          <a:effectLst/>
        </p:spPr>
        <p:txBody>
          <a:bodyPr/>
          <a:lstStyle/>
          <a:p>
            <a:endParaRPr lang="en-CA"/>
          </a:p>
        </p:txBody>
      </p:sp>
      <p:pic>
        <p:nvPicPr>
          <p:cNvPr id="16" name="~PP3497.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2004"/>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428604"/>
            <a:ext cx="8229600" cy="989034"/>
          </a:xfrm>
        </p:spPr>
        <p:txBody>
          <a:bodyPr>
            <a:normAutofit fontScale="90000"/>
          </a:bodyPr>
          <a:lstStyle/>
          <a:p>
            <a:r>
              <a:rPr lang="en-US" sz="4000" dirty="0" smtClean="0">
                <a:solidFill>
                  <a:srgbClr val="FFC000"/>
                </a:solidFill>
              </a:rPr>
              <a:t> </a:t>
            </a:r>
            <a:r>
              <a:rPr lang="en-US" sz="4000" dirty="0">
                <a:solidFill>
                  <a:srgbClr val="FFC000"/>
                </a:solidFill>
              </a:rPr>
              <a:t/>
            </a:r>
            <a:br>
              <a:rPr lang="en-US" sz="4000" dirty="0">
                <a:solidFill>
                  <a:srgbClr val="FFC000"/>
                </a:solidFill>
              </a:rPr>
            </a:br>
            <a:r>
              <a:rPr lang="en-US" sz="4000" dirty="0" smtClean="0">
                <a:solidFill>
                  <a:srgbClr val="FFC000"/>
                </a:solidFill>
              </a:rPr>
              <a:t>The IUBAT/Langara College BSN Project Objectives</a:t>
            </a:r>
            <a:br>
              <a:rPr lang="en-US" sz="4000" dirty="0" smtClean="0">
                <a:solidFill>
                  <a:srgbClr val="FFC000"/>
                </a:solidFill>
              </a:rPr>
            </a:br>
            <a:endParaRPr lang="en-US" sz="4000" dirty="0">
              <a:solidFill>
                <a:srgbClr val="FFC000"/>
              </a:solidFill>
            </a:endParaRPr>
          </a:p>
        </p:txBody>
      </p:sp>
      <p:sp>
        <p:nvSpPr>
          <p:cNvPr id="81923" name="Rectangle 3"/>
          <p:cNvSpPr>
            <a:spLocks noGrp="1" noChangeArrowheads="1"/>
          </p:cNvSpPr>
          <p:nvPr>
            <p:ph idx="1"/>
          </p:nvPr>
        </p:nvSpPr>
        <p:spPr>
          <a:xfrm>
            <a:off x="457200" y="1857364"/>
            <a:ext cx="8229600" cy="4451996"/>
          </a:xfrm>
        </p:spPr>
        <p:txBody>
          <a:bodyPr>
            <a:normAutofit lnSpcReduction="10000"/>
          </a:bodyPr>
          <a:lstStyle/>
          <a:p>
            <a:pPr marL="609600" indent="-609600">
              <a:buNone/>
            </a:pPr>
            <a:r>
              <a:rPr lang="en-US" dirty="0" smtClean="0"/>
              <a:t>1.    Build </a:t>
            </a:r>
            <a:r>
              <a:rPr lang="en-US" dirty="0"/>
              <a:t>a nursing knowledge base on health and nursing issues in a </a:t>
            </a:r>
            <a:r>
              <a:rPr lang="en-US" dirty="0" smtClean="0"/>
              <a:t>lower income and higher income country</a:t>
            </a:r>
          </a:p>
          <a:p>
            <a:pPr marL="609600" indent="-609600">
              <a:buFontTx/>
              <a:buAutoNum type="arabicPeriod"/>
            </a:pPr>
            <a:endParaRPr lang="en-US" dirty="0"/>
          </a:p>
          <a:p>
            <a:pPr marL="609600" indent="-609600">
              <a:buNone/>
            </a:pPr>
            <a:r>
              <a:rPr lang="en-US" dirty="0" smtClean="0"/>
              <a:t>2.    Gain </a:t>
            </a:r>
            <a:r>
              <a:rPr lang="en-US" dirty="0"/>
              <a:t>an appreciation of multiple world </a:t>
            </a:r>
            <a:r>
              <a:rPr lang="en-US" dirty="0" smtClean="0"/>
              <a:t>views</a:t>
            </a:r>
          </a:p>
          <a:p>
            <a:pPr marL="609600" indent="-609600">
              <a:buNone/>
            </a:pPr>
            <a:endParaRPr lang="en-US" dirty="0"/>
          </a:p>
          <a:p>
            <a:pPr marL="609600" indent="-609600">
              <a:buNone/>
            </a:pPr>
            <a:r>
              <a:rPr lang="en-US" dirty="0" smtClean="0"/>
              <a:t>3.    Practice </a:t>
            </a:r>
            <a:r>
              <a:rPr lang="en-US" dirty="0"/>
              <a:t>relationally between teacher and student, and student and student in an international context.</a:t>
            </a:r>
            <a:br>
              <a:rPr lang="en-US" dirty="0"/>
            </a:br>
            <a:endParaRPr lang="en-US" dirty="0"/>
          </a:p>
        </p:txBody>
      </p:sp>
      <p:pic>
        <p:nvPicPr>
          <p:cNvPr id="5" name="~PP465.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5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92" name="Rectangle 144"/>
          <p:cNvSpPr>
            <a:spLocks noChangeArrowheads="1"/>
          </p:cNvSpPr>
          <p:nvPr/>
        </p:nvSpPr>
        <p:spPr bwMode="auto">
          <a:xfrm>
            <a:off x="684213" y="3571876"/>
            <a:ext cx="7848600" cy="1631216"/>
          </a:xfrm>
          <a:prstGeom prst="rect">
            <a:avLst/>
          </a:prstGeom>
          <a:solidFill>
            <a:schemeClr val="accent1"/>
          </a:solidFill>
          <a:ln w="9525">
            <a:solidFill>
              <a:schemeClr val="tx1"/>
            </a:solidFill>
            <a:miter lim="800000"/>
            <a:headEnd/>
            <a:tailEnd/>
          </a:ln>
          <a:effectLst/>
        </p:spPr>
        <p:txBody>
          <a:bodyPr wrap="square" anchor="ctr">
            <a:spAutoFit/>
          </a:bodyPr>
          <a:lstStyle/>
          <a:p>
            <a:pPr algn="ctr"/>
            <a:r>
              <a:rPr lang="en-US" sz="5000" b="1" dirty="0">
                <a:solidFill>
                  <a:srgbClr val="FF0000"/>
                </a:solidFill>
                <a:latin typeface="Georgia" pitchFamily="18" charset="0"/>
              </a:rPr>
              <a:t>C</a:t>
            </a:r>
            <a:r>
              <a:rPr lang="en-US" sz="2400" b="1" dirty="0">
                <a:solidFill>
                  <a:srgbClr val="FF0000"/>
                </a:solidFill>
                <a:latin typeface="Georgia" pitchFamily="18" charset="0"/>
              </a:rPr>
              <a:t>REATING</a:t>
            </a:r>
            <a:r>
              <a:rPr lang="en-US" sz="2400" b="1" dirty="0">
                <a:solidFill>
                  <a:srgbClr val="FF0000"/>
                </a:solidFill>
                <a:latin typeface="Gill Sans MT"/>
              </a:rPr>
              <a:t> </a:t>
            </a:r>
            <a:r>
              <a:rPr lang="en-US" sz="2400" b="1" dirty="0">
                <a:solidFill>
                  <a:srgbClr val="FF0000"/>
                </a:solidFill>
                <a:latin typeface="Georgia" pitchFamily="18" charset="0"/>
              </a:rPr>
              <a:t> A</a:t>
            </a:r>
            <a:r>
              <a:rPr lang="en-US" sz="2400" b="1" dirty="0">
                <a:solidFill>
                  <a:srgbClr val="FF0000"/>
                </a:solidFill>
                <a:latin typeface="Gill Sans MT"/>
              </a:rPr>
              <a:t> </a:t>
            </a:r>
            <a:r>
              <a:rPr lang="en-US" sz="2400" b="1" dirty="0">
                <a:solidFill>
                  <a:srgbClr val="FF0000"/>
                </a:solidFill>
                <a:latin typeface="Georgia" pitchFamily="18" charset="0"/>
              </a:rPr>
              <a:t> </a:t>
            </a:r>
            <a:r>
              <a:rPr lang="en-US" sz="5000" b="1" dirty="0">
                <a:solidFill>
                  <a:srgbClr val="0000FF"/>
                </a:solidFill>
                <a:latin typeface="Georgia" pitchFamily="18" charset="0"/>
              </a:rPr>
              <a:t>H</a:t>
            </a:r>
            <a:r>
              <a:rPr lang="en-US" sz="2400" b="1" dirty="0">
                <a:solidFill>
                  <a:srgbClr val="0000FF"/>
                </a:solidFill>
                <a:latin typeface="Georgia" pitchFamily="18" charset="0"/>
              </a:rPr>
              <a:t>OLISTIC</a:t>
            </a:r>
            <a:r>
              <a:rPr lang="en-US" sz="4400" b="1" dirty="0">
                <a:solidFill>
                  <a:srgbClr val="9900FF"/>
                </a:solidFill>
                <a:latin typeface="Gill Sans MT"/>
              </a:rPr>
              <a:t> </a:t>
            </a:r>
            <a:r>
              <a:rPr lang="en-US" sz="5000" b="1" dirty="0">
                <a:solidFill>
                  <a:srgbClr val="9900FF"/>
                </a:solidFill>
                <a:latin typeface="Georgia" pitchFamily="18" charset="0"/>
              </a:rPr>
              <a:t>A</a:t>
            </a:r>
            <a:r>
              <a:rPr lang="en-US" sz="2400" b="1" dirty="0">
                <a:solidFill>
                  <a:srgbClr val="9900FF"/>
                </a:solidFill>
                <a:latin typeface="Georgia" pitchFamily="18" charset="0"/>
              </a:rPr>
              <a:t>PPROACH TO</a:t>
            </a:r>
            <a:r>
              <a:rPr lang="en-US" sz="2400" dirty="0">
                <a:solidFill>
                  <a:srgbClr val="9900FF"/>
                </a:solidFill>
                <a:latin typeface="Gill Sans MT"/>
              </a:rPr>
              <a:t> </a:t>
            </a:r>
            <a:r>
              <a:rPr lang="en-US" sz="4400" b="1" dirty="0">
                <a:solidFill>
                  <a:srgbClr val="FF00FF"/>
                </a:solidFill>
                <a:latin typeface="Gill Sans MT"/>
              </a:rPr>
              <a:t> </a:t>
            </a:r>
            <a:r>
              <a:rPr lang="en-US" sz="5000" b="1" dirty="0">
                <a:solidFill>
                  <a:srgbClr val="FF00FF"/>
                </a:solidFill>
                <a:latin typeface="Georgia" pitchFamily="18" charset="0"/>
              </a:rPr>
              <a:t>N</a:t>
            </a:r>
            <a:r>
              <a:rPr lang="en-US" sz="2400" b="1" dirty="0">
                <a:solidFill>
                  <a:srgbClr val="FF00FF"/>
                </a:solidFill>
                <a:latin typeface="Georgia" pitchFamily="18" charset="0"/>
              </a:rPr>
              <a:t>URSING WITH A</a:t>
            </a:r>
            <a:r>
              <a:rPr lang="en-US" sz="2400" dirty="0">
                <a:solidFill>
                  <a:srgbClr val="FF00FF"/>
                </a:solidFill>
                <a:latin typeface="Gill Sans MT"/>
              </a:rPr>
              <a:t>  </a:t>
            </a:r>
            <a:r>
              <a:rPr lang="en-US" sz="5000" b="1" dirty="0">
                <a:solidFill>
                  <a:srgbClr val="156824"/>
                </a:solidFill>
                <a:latin typeface="Georgia" pitchFamily="18" charset="0"/>
              </a:rPr>
              <a:t>G</a:t>
            </a:r>
            <a:r>
              <a:rPr lang="en-US" sz="2400" b="1" dirty="0">
                <a:solidFill>
                  <a:srgbClr val="156824"/>
                </a:solidFill>
                <a:latin typeface="Georgia" pitchFamily="18" charset="0"/>
              </a:rPr>
              <a:t>LOBAL</a:t>
            </a:r>
            <a:r>
              <a:rPr lang="en-US" sz="2400" dirty="0">
                <a:solidFill>
                  <a:srgbClr val="156824"/>
                </a:solidFill>
                <a:latin typeface="Gill Sans MT"/>
              </a:rPr>
              <a:t> </a:t>
            </a:r>
            <a:r>
              <a:rPr lang="en-US" sz="2400" dirty="0">
                <a:solidFill>
                  <a:srgbClr val="156824"/>
                </a:solidFill>
                <a:latin typeface="Georgia" pitchFamily="18" charset="0"/>
              </a:rPr>
              <a:t> </a:t>
            </a:r>
            <a:r>
              <a:rPr lang="en-US" sz="5000" b="1" dirty="0">
                <a:solidFill>
                  <a:srgbClr val="F58216"/>
                </a:solidFill>
                <a:latin typeface="Georgia" pitchFamily="18" charset="0"/>
              </a:rPr>
              <a:t>E</a:t>
            </a:r>
            <a:r>
              <a:rPr lang="en-US" sz="2400" b="1" dirty="0">
                <a:solidFill>
                  <a:srgbClr val="F58216"/>
                </a:solidFill>
                <a:latin typeface="Georgia" pitchFamily="18" charset="0"/>
              </a:rPr>
              <a:t>FFECT</a:t>
            </a:r>
            <a:r>
              <a:rPr lang="en-US" sz="2500" dirty="0"/>
              <a:t> </a:t>
            </a:r>
            <a:endParaRPr lang="en-US" sz="4000" dirty="0"/>
          </a:p>
        </p:txBody>
      </p:sp>
      <p:sp>
        <p:nvSpPr>
          <p:cNvPr id="78994" name="Rectangle 146"/>
          <p:cNvSpPr>
            <a:spLocks noGrp="1" noChangeArrowheads="1"/>
          </p:cNvSpPr>
          <p:nvPr>
            <p:ph type="title"/>
          </p:nvPr>
        </p:nvSpPr>
        <p:spPr>
          <a:xfrm>
            <a:off x="468313" y="692150"/>
            <a:ext cx="8229600" cy="1143000"/>
          </a:xfrm>
        </p:spPr>
        <p:txBody>
          <a:bodyPr>
            <a:normAutofit fontScale="90000"/>
          </a:bodyPr>
          <a:lstStyle/>
          <a:p>
            <a:r>
              <a:rPr lang="en-US" sz="4000" dirty="0" smtClean="0">
                <a:solidFill>
                  <a:schemeClr val="accent2"/>
                </a:solidFill>
              </a:rPr>
              <a:t/>
            </a:r>
            <a:br>
              <a:rPr lang="en-US" sz="4000" dirty="0" smtClean="0">
                <a:solidFill>
                  <a:schemeClr val="accent2"/>
                </a:solidFill>
              </a:rPr>
            </a:br>
            <a:r>
              <a:rPr lang="en-US" sz="3200" dirty="0" smtClean="0">
                <a:solidFill>
                  <a:srgbClr val="FFC000"/>
                </a:solidFill>
              </a:rPr>
              <a:t/>
            </a:r>
            <a:br>
              <a:rPr lang="en-US" sz="3200" dirty="0" smtClean="0">
                <a:solidFill>
                  <a:srgbClr val="FFC000"/>
                </a:solidFill>
              </a:rPr>
            </a:br>
            <a:r>
              <a:rPr lang="en-US" sz="3200" dirty="0" smtClean="0">
                <a:solidFill>
                  <a:srgbClr val="FFC000"/>
                </a:solidFill>
              </a:rPr>
              <a:t> As a clinical change project  two Langara College nursing students created the </a:t>
            </a:r>
            <a:r>
              <a:rPr lang="en-US" sz="3200" dirty="0">
                <a:solidFill>
                  <a:srgbClr val="FFC000"/>
                </a:solidFill>
              </a:rPr>
              <a:t>“C.H.A.N.G.E” website to host the discussion forums</a:t>
            </a:r>
          </a:p>
        </p:txBody>
      </p:sp>
      <p:pic>
        <p:nvPicPr>
          <p:cNvPr id="5" name="~PP3947.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8004"/>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a:xfrm>
            <a:off x="457200" y="274638"/>
            <a:ext cx="7972452" cy="1143000"/>
          </a:xfrm>
        </p:spPr>
        <p:txBody>
          <a:bodyPr>
            <a:normAutofit fontScale="90000"/>
          </a:bodyPr>
          <a:lstStyle/>
          <a:p>
            <a:pPr algn="l"/>
            <a:r>
              <a:rPr lang="en-US" sz="4000" dirty="0" smtClean="0">
                <a:solidFill>
                  <a:srgbClr val="FFC000"/>
                </a:solidFill>
              </a:rPr>
              <a:t>     Student learning </a:t>
            </a:r>
            <a:r>
              <a:rPr lang="en-US" sz="4000" dirty="0">
                <a:solidFill>
                  <a:srgbClr val="FFC000"/>
                </a:solidFill>
              </a:rPr>
              <a:t>priorities </a:t>
            </a:r>
            <a:r>
              <a:rPr lang="en-US" sz="4000" dirty="0" smtClean="0">
                <a:solidFill>
                  <a:srgbClr val="FFC000"/>
                </a:solidFill>
              </a:rPr>
              <a:t>                            Bangladesh                Canada</a:t>
            </a:r>
            <a:endParaRPr lang="en-US" sz="4000" dirty="0">
              <a:solidFill>
                <a:srgbClr val="FFC000"/>
              </a:solidFill>
            </a:endParaRPr>
          </a:p>
        </p:txBody>
      </p:sp>
      <p:sp>
        <p:nvSpPr>
          <p:cNvPr id="28674" name="Rectangle 3"/>
          <p:cNvSpPr>
            <a:spLocks noGrp="1"/>
          </p:cNvSpPr>
          <p:nvPr>
            <p:ph idx="1"/>
          </p:nvPr>
        </p:nvSpPr>
        <p:spPr>
          <a:xfrm>
            <a:off x="285720" y="1928802"/>
            <a:ext cx="3714776" cy="4380558"/>
          </a:xfrm>
        </p:spPr>
        <p:txBody>
          <a:bodyPr>
            <a:normAutofit fontScale="70000" lnSpcReduction="20000"/>
          </a:bodyPr>
          <a:lstStyle/>
          <a:p>
            <a:pPr>
              <a:buNone/>
            </a:pPr>
            <a:r>
              <a:rPr lang="en-CA" sz="3100" dirty="0" smtClean="0"/>
              <a:t> The </a:t>
            </a:r>
            <a:r>
              <a:rPr lang="en-CA" sz="3100" dirty="0"/>
              <a:t>progress of </a:t>
            </a:r>
            <a:r>
              <a:rPr lang="en-CA" sz="3100" dirty="0" smtClean="0"/>
              <a:t>nursing as </a:t>
            </a:r>
            <a:r>
              <a:rPr lang="en-CA" sz="3100" dirty="0"/>
              <a:t>a profession in Canada serves as a beacon in Bangladesh. </a:t>
            </a:r>
            <a:endParaRPr lang="en-CA" sz="3100" dirty="0" smtClean="0"/>
          </a:p>
          <a:p>
            <a:pPr>
              <a:buNone/>
            </a:pPr>
            <a:endParaRPr lang="en-CA" sz="3100" dirty="0" smtClean="0">
              <a:solidFill>
                <a:srgbClr val="92D050"/>
              </a:solidFill>
            </a:endParaRPr>
          </a:p>
          <a:p>
            <a:pPr>
              <a:buNone/>
            </a:pPr>
            <a:r>
              <a:rPr lang="en-US" sz="3100" dirty="0" smtClean="0"/>
              <a:t>Promoting </a:t>
            </a:r>
            <a:r>
              <a:rPr lang="en-US" sz="3100" dirty="0"/>
              <a:t>self-esteem and a caring attitude are essential to improve nursing in this culture</a:t>
            </a:r>
            <a:r>
              <a:rPr lang="en-US" sz="3100" dirty="0" smtClean="0"/>
              <a:t>.</a:t>
            </a:r>
          </a:p>
          <a:p>
            <a:pPr>
              <a:buNone/>
            </a:pPr>
            <a:endParaRPr lang="en-US" sz="3100" dirty="0" smtClean="0"/>
          </a:p>
          <a:p>
            <a:pPr>
              <a:buNone/>
            </a:pPr>
            <a:r>
              <a:rPr lang="en-US" sz="3100" dirty="0" smtClean="0"/>
              <a:t> Critical </a:t>
            </a:r>
            <a:r>
              <a:rPr lang="en-US" sz="3100" dirty="0"/>
              <a:t>thinking and active learning require constant reinforcement. </a:t>
            </a:r>
          </a:p>
          <a:p>
            <a:endParaRPr lang="en-US" sz="3600" dirty="0"/>
          </a:p>
        </p:txBody>
      </p:sp>
      <p:sp>
        <p:nvSpPr>
          <p:cNvPr id="4" name="Rectangle 3"/>
          <p:cNvSpPr/>
          <p:nvPr/>
        </p:nvSpPr>
        <p:spPr>
          <a:xfrm>
            <a:off x="4786314" y="1500174"/>
            <a:ext cx="3857652" cy="507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smtClean="0"/>
              <a:t>Focus on the growth of individual as a professional nurse </a:t>
            </a:r>
          </a:p>
          <a:p>
            <a:pPr lvl="0"/>
            <a:endParaRPr lang="en-CA" sz="2000" dirty="0" smtClean="0"/>
          </a:p>
          <a:p>
            <a:pPr lvl="0"/>
            <a:r>
              <a:rPr lang="en-US" sz="2000" dirty="0" smtClean="0"/>
              <a:t>Exploring own potential as agents of change, as individuals and as part of a collective</a:t>
            </a:r>
          </a:p>
          <a:p>
            <a:pPr lvl="0"/>
            <a:endParaRPr lang="en-CA" sz="2000" dirty="0" smtClean="0"/>
          </a:p>
          <a:p>
            <a:pPr lvl="0"/>
            <a:r>
              <a:rPr lang="en-US" sz="2000" dirty="0" smtClean="0"/>
              <a:t>Participating in practical opportunities to learn how to be proactive in creating public awareness, influencing health care policy, transforming ideas/policies into reality</a:t>
            </a:r>
            <a:endParaRPr lang="en-CA" sz="2000" dirty="0" smtClean="0"/>
          </a:p>
        </p:txBody>
      </p:sp>
      <p:pic>
        <p:nvPicPr>
          <p:cNvPr id="6" name="~PP3284.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31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dirty="0" smtClean="0">
                <a:solidFill>
                  <a:srgbClr val="FFC000"/>
                </a:solidFill>
              </a:rPr>
              <a:t>Findings</a:t>
            </a:r>
            <a:endParaRPr lang="en-US" dirty="0">
              <a:solidFill>
                <a:srgbClr val="FFC000"/>
              </a:solidFill>
            </a:endParaRPr>
          </a:p>
        </p:txBody>
      </p:sp>
      <p:sp>
        <p:nvSpPr>
          <p:cNvPr id="80899" name="Rectangle 3"/>
          <p:cNvSpPr>
            <a:spLocks noGrp="1" noChangeArrowheads="1"/>
          </p:cNvSpPr>
          <p:nvPr>
            <p:ph idx="1"/>
          </p:nvPr>
        </p:nvSpPr>
        <p:spPr>
          <a:xfrm>
            <a:off x="457200" y="1214422"/>
            <a:ext cx="8229600" cy="5286412"/>
          </a:xfrm>
        </p:spPr>
        <p:txBody>
          <a:bodyPr>
            <a:normAutofit fontScale="77500" lnSpcReduction="20000"/>
          </a:bodyPr>
          <a:lstStyle/>
          <a:p>
            <a:pPr marL="0" indent="0" algn="ctr">
              <a:buFontTx/>
              <a:buNone/>
            </a:pPr>
            <a:endParaRPr lang="en-US" dirty="0" smtClean="0"/>
          </a:p>
          <a:p>
            <a:pPr marL="0" indent="0">
              <a:buFontTx/>
              <a:buNone/>
            </a:pPr>
            <a:r>
              <a:rPr lang="en-US" dirty="0" smtClean="0"/>
              <a:t>In an online evaluation survey, the majority of </a:t>
            </a:r>
            <a:r>
              <a:rPr lang="en-US" u="sng" dirty="0" smtClean="0"/>
              <a:t>both</a:t>
            </a:r>
            <a:r>
              <a:rPr lang="en-US" dirty="0" smtClean="0"/>
              <a:t> student groups agreed or strongly agreed that the web board discussion;</a:t>
            </a:r>
          </a:p>
          <a:p>
            <a:pPr marL="0" indent="0">
              <a:buFontTx/>
              <a:buNone/>
            </a:pPr>
            <a:endParaRPr lang="en-US" dirty="0" smtClean="0"/>
          </a:p>
          <a:p>
            <a:pPr marL="0" indent="0">
              <a:buFontTx/>
              <a:buNone/>
            </a:pPr>
            <a:r>
              <a:rPr lang="en-US" dirty="0" smtClean="0"/>
              <a:t>-was an effective way to apply their theoretical knowledge about social health issues</a:t>
            </a:r>
          </a:p>
          <a:p>
            <a:pPr marL="0" indent="0">
              <a:buNone/>
            </a:pPr>
            <a:endParaRPr lang="en-US" dirty="0" smtClean="0"/>
          </a:p>
          <a:p>
            <a:pPr marL="0" indent="0">
              <a:buNone/>
            </a:pPr>
            <a:r>
              <a:rPr lang="en-US" dirty="0" smtClean="0"/>
              <a:t>-helped them to gain knowledge about how social and cultural factors influences the profession of nursing and delivery of health care in another country</a:t>
            </a:r>
          </a:p>
          <a:p>
            <a:pPr marL="0" indent="0">
              <a:buFontTx/>
              <a:buNone/>
            </a:pPr>
            <a:endParaRPr lang="en-US" dirty="0" smtClean="0"/>
          </a:p>
          <a:p>
            <a:pPr marL="0" indent="0">
              <a:buNone/>
            </a:pPr>
            <a:r>
              <a:rPr lang="en-US" dirty="0" smtClean="0"/>
              <a:t>-increased their appreciation of different world views and their knowledge about nursing issues in a low/high income country was increased</a:t>
            </a:r>
          </a:p>
          <a:p>
            <a:pPr marL="0" indent="0">
              <a:buFontTx/>
              <a:buNone/>
            </a:pPr>
            <a:endParaRPr lang="en-US" dirty="0" smtClean="0"/>
          </a:p>
          <a:p>
            <a:pPr marL="0" indent="0">
              <a:buFontTx/>
              <a:buNone/>
            </a:pPr>
            <a:r>
              <a:rPr lang="en-US" dirty="0" smtClean="0"/>
              <a:t>-the discussion group topics were relevant to their professional growth as a nurse and a valuable learning activity for them</a:t>
            </a:r>
          </a:p>
          <a:p>
            <a:pPr marL="0" indent="0">
              <a:buFontTx/>
              <a:buNone/>
            </a:pPr>
            <a:endParaRPr lang="en-US" dirty="0" smtClean="0"/>
          </a:p>
          <a:p>
            <a:pPr marL="0" indent="0">
              <a:buFontTx/>
              <a:buNone/>
            </a:pPr>
            <a:endParaRPr lang="en-US" dirty="0" smtClean="0"/>
          </a:p>
          <a:p>
            <a:pPr marL="0" indent="0" algn="ctr">
              <a:buFontTx/>
              <a:buNone/>
            </a:pPr>
            <a:endParaRPr lang="en-US" dirty="0" smtClean="0"/>
          </a:p>
          <a:p>
            <a:endParaRPr lang="en-US" dirty="0"/>
          </a:p>
        </p:txBody>
      </p:sp>
      <p:pic>
        <p:nvPicPr>
          <p:cNvPr id="5" name="~PP3703.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3006"/>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ubtitle 2"/>
          <p:cNvSpPr>
            <a:spLocks noGrp="1"/>
          </p:cNvSpPr>
          <p:nvPr>
            <p:ph type="subTitle" idx="4294967295"/>
          </p:nvPr>
        </p:nvSpPr>
        <p:spPr>
          <a:xfrm>
            <a:off x="0" y="214290"/>
            <a:ext cx="4929190" cy="6286523"/>
          </a:xfrm>
        </p:spPr>
        <p:txBody>
          <a:bodyPr>
            <a:normAutofit fontScale="92500" lnSpcReduction="20000"/>
          </a:bodyPr>
          <a:lstStyle/>
          <a:p>
            <a:pPr marL="0" indent="0">
              <a:buFontTx/>
              <a:buNone/>
            </a:pPr>
            <a:r>
              <a:rPr lang="en-US" sz="3300" dirty="0" smtClean="0">
                <a:solidFill>
                  <a:srgbClr val="FFC000"/>
                </a:solidFill>
                <a:effectLst>
                  <a:outerShdw blurRad="38100" dist="38100" dir="2700000" algn="tl">
                    <a:srgbClr val="000000">
                      <a:alpha val="43137"/>
                    </a:srgbClr>
                  </a:outerShdw>
                </a:effectLst>
              </a:rPr>
              <a:t>IUBAT Student Comments</a:t>
            </a:r>
          </a:p>
          <a:p>
            <a:pPr marL="0" indent="0">
              <a:buFontTx/>
              <a:buNone/>
            </a:pPr>
            <a:endParaRPr lang="en-US" sz="2000" dirty="0" smtClean="0"/>
          </a:p>
          <a:p>
            <a:pPr marL="0" indent="0">
              <a:buFontTx/>
              <a:buNone/>
            </a:pPr>
            <a:r>
              <a:rPr lang="en-US" sz="2000" dirty="0" smtClean="0"/>
              <a:t>“I will try to make people understand about the role of nursing despite of these issues”</a:t>
            </a:r>
          </a:p>
          <a:p>
            <a:pPr marL="0" indent="0">
              <a:buFontTx/>
              <a:buNone/>
            </a:pPr>
            <a:endParaRPr lang="en-US" sz="2000" dirty="0" smtClean="0"/>
          </a:p>
          <a:p>
            <a:pPr marL="0" indent="0">
              <a:buFontTx/>
              <a:buNone/>
            </a:pPr>
            <a:r>
              <a:rPr lang="en-US" sz="2000" dirty="0" smtClean="0"/>
              <a:t>“…when I got to know the reality of other developed country on improvement of nursing gradually;  I also feel I can do something to change the status of nursing in my country-Nepal”</a:t>
            </a:r>
          </a:p>
          <a:p>
            <a:pPr marL="0" indent="0">
              <a:buFontTx/>
              <a:buNone/>
            </a:pPr>
            <a:endParaRPr lang="en-US" sz="2000" dirty="0" smtClean="0"/>
          </a:p>
          <a:p>
            <a:pPr marL="0" indent="0" algn="ctr">
              <a:buFontTx/>
              <a:buNone/>
            </a:pPr>
            <a:endParaRPr lang="en-US" sz="2000" dirty="0" smtClean="0"/>
          </a:p>
          <a:p>
            <a:pPr marL="0" indent="0">
              <a:buFontTx/>
              <a:buNone/>
            </a:pPr>
            <a:r>
              <a:rPr lang="en-US" sz="2000" dirty="0" smtClean="0"/>
              <a:t>“I am going to listen first properly. People have different mind. I will try to understand their opinion and it will help me to take decision.”</a:t>
            </a:r>
          </a:p>
          <a:p>
            <a:pPr marL="0" indent="0" algn="ctr">
              <a:buFontTx/>
              <a:buNone/>
            </a:pPr>
            <a:endParaRPr lang="en-US" sz="2000" dirty="0" smtClean="0"/>
          </a:p>
          <a:p>
            <a:pPr marL="0" indent="0">
              <a:buFontTx/>
              <a:buNone/>
            </a:pPr>
            <a:r>
              <a:rPr lang="en-US" sz="2000" dirty="0" smtClean="0"/>
              <a:t>“I will …apply the knowledge that I learnt …I will work as a nurse more confidently and take great actions to speak up if there any people underestimate the nursing profession.”</a:t>
            </a:r>
          </a:p>
          <a:p>
            <a:pPr marL="0" indent="0">
              <a:buNone/>
            </a:pPr>
            <a:endParaRPr lang="en-US" sz="2000" dirty="0" smtClean="0"/>
          </a:p>
          <a:p>
            <a:pPr marL="0" indent="0">
              <a:buNone/>
            </a:pPr>
            <a:endParaRPr lang="en-US" sz="2000" dirty="0" smtClean="0"/>
          </a:p>
          <a:p>
            <a:pPr marL="0" indent="0" algn="ctr">
              <a:buFontTx/>
              <a:buNone/>
            </a:pPr>
            <a:endParaRPr lang="en-US" sz="2800" dirty="0" smtClean="0"/>
          </a:p>
          <a:p>
            <a:pPr marL="0" indent="0" algn="ctr">
              <a:buFontTx/>
              <a:buNone/>
            </a:pPr>
            <a:endParaRPr lang="en-US" sz="2800" dirty="0" smtClean="0"/>
          </a:p>
          <a:p>
            <a:pPr marL="0" indent="0" algn="ctr">
              <a:buFontTx/>
              <a:buNone/>
            </a:pPr>
            <a:endParaRPr lang="en-CA" sz="2800" dirty="0"/>
          </a:p>
        </p:txBody>
      </p:sp>
      <p:pic>
        <p:nvPicPr>
          <p:cNvPr id="3" name="Picture 6" descr="P1010186"/>
          <p:cNvPicPr>
            <a:picLocks noChangeAspect="1" noChangeArrowheads="1"/>
          </p:cNvPicPr>
          <p:nvPr/>
        </p:nvPicPr>
        <p:blipFill>
          <a:blip r:embed="rId5" cstate="print"/>
          <a:srcRect/>
          <a:stretch>
            <a:fillRect/>
          </a:stretch>
        </p:blipFill>
        <p:spPr>
          <a:xfrm>
            <a:off x="5000628" y="214290"/>
            <a:ext cx="4000496" cy="3000372"/>
          </a:xfrm>
          <a:prstGeom prst="rect">
            <a:avLst/>
          </a:prstGeom>
          <a:ln>
            <a:solidFill>
              <a:schemeClr val="bg2"/>
            </a:solidFill>
          </a:ln>
        </p:spPr>
      </p:pic>
      <p:pic>
        <p:nvPicPr>
          <p:cNvPr id="4" name="Picture 7" descr="assess_2"/>
          <p:cNvPicPr>
            <a:picLocks noChangeAspect="1" noChangeArrowheads="1"/>
          </p:cNvPicPr>
          <p:nvPr/>
        </p:nvPicPr>
        <p:blipFill>
          <a:blip r:embed="rId6" cstate="print"/>
          <a:stretch>
            <a:fillRect/>
          </a:stretch>
        </p:blipFill>
        <p:spPr>
          <a:xfrm>
            <a:off x="5643570" y="3286124"/>
            <a:ext cx="3104463" cy="3429024"/>
          </a:xfrm>
          <a:prstGeom prst="rect">
            <a:avLst/>
          </a:prstGeom>
          <a:ln>
            <a:solidFill>
              <a:schemeClr val="tx1"/>
            </a:solidFill>
          </a:ln>
        </p:spPr>
      </p:pic>
      <p:pic>
        <p:nvPicPr>
          <p:cNvPr id="9" name="~PP330.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0002"/>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ubtitle 2"/>
          <p:cNvSpPr>
            <a:spLocks noGrp="1"/>
          </p:cNvSpPr>
          <p:nvPr>
            <p:ph type="subTitle" idx="4294967295"/>
          </p:nvPr>
        </p:nvSpPr>
        <p:spPr>
          <a:xfrm>
            <a:off x="0" y="357166"/>
            <a:ext cx="5786446" cy="6143647"/>
          </a:xfrm>
        </p:spPr>
        <p:txBody>
          <a:bodyPr>
            <a:normAutofit fontScale="77500" lnSpcReduction="20000"/>
          </a:bodyPr>
          <a:lstStyle/>
          <a:p>
            <a:pPr marL="0" indent="0" algn="ctr">
              <a:buFontTx/>
              <a:buNone/>
            </a:pPr>
            <a:r>
              <a:rPr lang="en-US" sz="4400" b="1" dirty="0" smtClean="0">
                <a:solidFill>
                  <a:srgbClr val="FFC000"/>
                </a:solidFill>
                <a:effectLst>
                  <a:outerShdw blurRad="38100" dist="38100" dir="2700000" algn="tl">
                    <a:srgbClr val="000000">
                      <a:alpha val="43137"/>
                    </a:srgbClr>
                  </a:outerShdw>
                </a:effectLst>
              </a:rPr>
              <a:t>IUBAT Student Comments</a:t>
            </a:r>
          </a:p>
          <a:p>
            <a:pPr marL="0" indent="0" algn="ctr">
              <a:buFontTx/>
              <a:buNone/>
            </a:pPr>
            <a:endParaRPr lang="en-US" dirty="0" smtClean="0">
              <a:solidFill>
                <a:srgbClr val="FFC000"/>
              </a:solidFill>
            </a:endParaRPr>
          </a:p>
          <a:p>
            <a:pPr marL="0" indent="0">
              <a:buNone/>
            </a:pPr>
            <a:r>
              <a:rPr lang="en-US" dirty="0" smtClean="0"/>
              <a:t>“…the solutions I got from this discussion will make me clear about those problems in future”</a:t>
            </a:r>
          </a:p>
          <a:p>
            <a:pPr marL="0" indent="0">
              <a:buFontTx/>
              <a:buNone/>
            </a:pPr>
            <a:endParaRPr lang="en-US" dirty="0" smtClean="0">
              <a:solidFill>
                <a:srgbClr val="FFC000"/>
              </a:solidFill>
            </a:endParaRPr>
          </a:p>
          <a:p>
            <a:pPr marL="0" indent="0">
              <a:buNone/>
            </a:pPr>
            <a:r>
              <a:rPr lang="en-US" dirty="0" smtClean="0"/>
              <a:t>“I will …try to build the perception of nursing in more better way in order to advance the profession”</a:t>
            </a:r>
          </a:p>
          <a:p>
            <a:pPr marL="0" indent="0" algn="ctr">
              <a:buFontTx/>
              <a:buNone/>
            </a:pPr>
            <a:endParaRPr lang="en-US" sz="2800" dirty="0" smtClean="0"/>
          </a:p>
          <a:p>
            <a:pPr marL="0" indent="0">
              <a:buFontTx/>
              <a:buNone/>
            </a:pPr>
            <a:r>
              <a:rPr lang="en-US" sz="2800" dirty="0" smtClean="0"/>
              <a:t>“…be aware of different issues and develop strategies to handle such situation in our professional life”</a:t>
            </a:r>
          </a:p>
          <a:p>
            <a:pPr marL="0" indent="0" algn="ctr">
              <a:buFontTx/>
              <a:buNone/>
            </a:pPr>
            <a:endParaRPr lang="en-US" sz="2800" dirty="0" smtClean="0"/>
          </a:p>
          <a:p>
            <a:pPr marL="0" indent="0">
              <a:buFontTx/>
              <a:buNone/>
            </a:pPr>
            <a:r>
              <a:rPr lang="en-US" sz="2800" dirty="0" smtClean="0"/>
              <a:t>“raise the nursing profession…that there</a:t>
            </a:r>
          </a:p>
          <a:p>
            <a:pPr marL="0" indent="0">
              <a:buFontTx/>
              <a:buNone/>
            </a:pPr>
            <a:r>
              <a:rPr lang="en-US" sz="2800" dirty="0" smtClean="0"/>
              <a:t>will be very less percentage of people viewing nursing as a dirty work, most of</a:t>
            </a:r>
          </a:p>
          <a:p>
            <a:pPr marL="0" indent="0">
              <a:buFontTx/>
              <a:buNone/>
            </a:pPr>
            <a:r>
              <a:rPr lang="en-US" sz="2800" dirty="0" smtClean="0"/>
              <a:t> the people should know the importance</a:t>
            </a:r>
          </a:p>
          <a:p>
            <a:pPr marL="0" indent="0">
              <a:buFontTx/>
              <a:buNone/>
            </a:pPr>
            <a:r>
              <a:rPr lang="en-US" sz="2800" dirty="0" smtClean="0"/>
              <a:t> of nursing”</a:t>
            </a:r>
          </a:p>
          <a:p>
            <a:pPr marL="0" indent="0" algn="ctr">
              <a:buFontTx/>
              <a:buNone/>
            </a:pPr>
            <a:endParaRPr lang="en-US" dirty="0" smtClean="0"/>
          </a:p>
        </p:txBody>
      </p:sp>
      <p:pic>
        <p:nvPicPr>
          <p:cNvPr id="3" name="Picture 6" descr="Image048"/>
          <p:cNvPicPr>
            <a:picLocks noChangeAspect="1" noChangeArrowheads="1"/>
          </p:cNvPicPr>
          <p:nvPr/>
        </p:nvPicPr>
        <p:blipFill>
          <a:blip r:embed="rId5" cstate="print"/>
          <a:srcRect/>
          <a:stretch>
            <a:fillRect/>
          </a:stretch>
        </p:blipFill>
        <p:spPr>
          <a:xfrm>
            <a:off x="5715008" y="1428736"/>
            <a:ext cx="3143272" cy="4286280"/>
          </a:xfrm>
          <a:prstGeom prst="rect">
            <a:avLst/>
          </a:prstGeom>
          <a:ln>
            <a:solidFill>
              <a:schemeClr val="tx1"/>
            </a:solidFill>
          </a:ln>
        </p:spPr>
      </p:pic>
      <p:pic>
        <p:nvPicPr>
          <p:cNvPr id="6" name="~PP746.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8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ubtitle 2"/>
          <p:cNvSpPr>
            <a:spLocks noGrp="1"/>
          </p:cNvSpPr>
          <p:nvPr>
            <p:ph type="subTitle" idx="4294967295"/>
          </p:nvPr>
        </p:nvSpPr>
        <p:spPr>
          <a:xfrm>
            <a:off x="0" y="214290"/>
            <a:ext cx="6858016" cy="6286523"/>
          </a:xfrm>
        </p:spPr>
        <p:txBody>
          <a:bodyPr>
            <a:normAutofit lnSpcReduction="10000"/>
          </a:bodyPr>
          <a:lstStyle/>
          <a:p>
            <a:pPr marL="0" indent="0">
              <a:buFontTx/>
              <a:buNone/>
            </a:pPr>
            <a:r>
              <a:rPr lang="en-US" sz="3100" b="1" dirty="0" smtClean="0">
                <a:solidFill>
                  <a:srgbClr val="FFC000"/>
                </a:solidFill>
              </a:rPr>
              <a:t> </a:t>
            </a:r>
          </a:p>
          <a:p>
            <a:pPr marL="0" indent="0">
              <a:buFontTx/>
              <a:buNone/>
            </a:pPr>
            <a:r>
              <a:rPr lang="en-US" sz="3100" b="1" dirty="0" smtClean="0">
                <a:solidFill>
                  <a:srgbClr val="FFC000"/>
                </a:solidFill>
              </a:rPr>
              <a:t> </a:t>
            </a:r>
            <a:r>
              <a:rPr lang="en-US" sz="3600" b="1" dirty="0" smtClean="0">
                <a:solidFill>
                  <a:srgbClr val="FFC000"/>
                </a:solidFill>
                <a:effectLst>
                  <a:outerShdw blurRad="38100" dist="38100" dir="2700000" algn="tl">
                    <a:srgbClr val="000000">
                      <a:alpha val="43137"/>
                    </a:srgbClr>
                  </a:outerShdw>
                </a:effectLst>
              </a:rPr>
              <a:t>Project Challenges</a:t>
            </a:r>
          </a:p>
          <a:p>
            <a:pPr marL="0" indent="0" algn="ctr">
              <a:buFontTx/>
              <a:buNone/>
            </a:pPr>
            <a:endParaRPr lang="en-US" sz="3100" b="1" dirty="0" smtClean="0">
              <a:solidFill>
                <a:srgbClr val="FFC000"/>
              </a:solidFill>
            </a:endParaRPr>
          </a:p>
          <a:p>
            <a:pPr marL="0" indent="0">
              <a:buFontTx/>
              <a:buNone/>
            </a:pPr>
            <a:r>
              <a:rPr lang="en-CA" sz="2400" dirty="0" smtClean="0"/>
              <a:t>1. student characteristics</a:t>
            </a:r>
          </a:p>
          <a:p>
            <a:pPr marL="0" indent="0">
              <a:buFontTx/>
              <a:buNone/>
            </a:pPr>
            <a:r>
              <a:rPr lang="en-US" sz="2400" dirty="0" smtClean="0"/>
              <a:t>  -unfamiliar language</a:t>
            </a:r>
          </a:p>
          <a:p>
            <a:pPr marL="0" indent="0">
              <a:buFontTx/>
              <a:buNone/>
            </a:pPr>
            <a:r>
              <a:rPr lang="en-US" sz="2400" dirty="0" smtClean="0"/>
              <a:t>   -experience in digital domain</a:t>
            </a:r>
          </a:p>
          <a:p>
            <a:pPr marL="0" indent="0">
              <a:buFontTx/>
              <a:buNone/>
            </a:pPr>
            <a:endParaRPr lang="en-CA" sz="2400" dirty="0" smtClean="0"/>
          </a:p>
          <a:p>
            <a:pPr marL="0" indent="0">
              <a:buFontTx/>
              <a:buNone/>
            </a:pPr>
            <a:r>
              <a:rPr lang="en-CA" sz="2400" dirty="0" smtClean="0"/>
              <a:t>2. technical issues</a:t>
            </a:r>
          </a:p>
          <a:p>
            <a:pPr marL="0" indent="0">
              <a:buFontTx/>
              <a:buNone/>
            </a:pPr>
            <a:r>
              <a:rPr lang="en-US" sz="2400" dirty="0" smtClean="0"/>
              <a:t>     -no tech support</a:t>
            </a:r>
          </a:p>
          <a:p>
            <a:pPr marL="0" indent="0">
              <a:buFontTx/>
              <a:buNone/>
            </a:pPr>
            <a:r>
              <a:rPr lang="en-US" sz="2400" dirty="0" smtClean="0"/>
              <a:t>     -slow Internet, power outages</a:t>
            </a:r>
            <a:endParaRPr lang="en-CA" sz="2400" dirty="0" smtClean="0"/>
          </a:p>
          <a:p>
            <a:pPr marL="0" indent="0">
              <a:buFontTx/>
              <a:buNone/>
            </a:pPr>
            <a:endParaRPr lang="en-CA" sz="2400" dirty="0" smtClean="0"/>
          </a:p>
          <a:p>
            <a:pPr marL="0" indent="0">
              <a:buFontTx/>
              <a:buNone/>
            </a:pPr>
            <a:r>
              <a:rPr lang="en-CA" sz="2400" dirty="0" smtClean="0"/>
              <a:t>3. faculty workload</a:t>
            </a:r>
          </a:p>
          <a:p>
            <a:pPr marL="0" indent="0">
              <a:buFontTx/>
              <a:buNone/>
            </a:pPr>
            <a:r>
              <a:rPr lang="en-US" sz="2400" dirty="0" smtClean="0"/>
              <a:t>     -need committed, experienced  faculty</a:t>
            </a:r>
          </a:p>
          <a:p>
            <a:pPr marL="0" indent="0">
              <a:buFontTx/>
              <a:buNone/>
            </a:pPr>
            <a:r>
              <a:rPr lang="en-US" sz="2400" dirty="0" smtClean="0"/>
              <a:t>       in both sites </a:t>
            </a:r>
            <a:endParaRPr lang="en-CA" sz="2400" dirty="0" smtClean="0"/>
          </a:p>
          <a:p>
            <a:pPr marL="0" indent="0">
              <a:buFontTx/>
              <a:buNone/>
            </a:pPr>
            <a:endParaRPr lang="en-CA" sz="2400" dirty="0" smtClean="0"/>
          </a:p>
          <a:p>
            <a:pPr marL="0" indent="0">
              <a:buFontTx/>
              <a:buNone/>
            </a:pPr>
            <a:endParaRPr lang="en-CA" sz="2400" dirty="0" smtClean="0"/>
          </a:p>
          <a:p>
            <a:pPr marL="0" indent="0" algn="ctr">
              <a:buFontTx/>
              <a:buNone/>
            </a:pPr>
            <a:endParaRPr lang="en-US" sz="3100" b="1" dirty="0" smtClean="0">
              <a:solidFill>
                <a:srgbClr val="FFC000"/>
              </a:solidFill>
            </a:endParaRPr>
          </a:p>
          <a:p>
            <a:pPr marL="0" indent="0">
              <a:buFontTx/>
              <a:buNone/>
            </a:pPr>
            <a:endParaRPr lang="en-US" sz="3100" b="1" dirty="0" smtClean="0"/>
          </a:p>
          <a:p>
            <a:pPr marL="0" indent="0" algn="ctr">
              <a:buFontTx/>
              <a:buNone/>
            </a:pPr>
            <a:endParaRPr lang="en-US" dirty="0" smtClean="0">
              <a:solidFill>
                <a:srgbClr val="FFC000"/>
              </a:solidFill>
            </a:endParaRPr>
          </a:p>
          <a:p>
            <a:pPr marL="0" indent="0" algn="ctr">
              <a:buFontTx/>
              <a:buNone/>
            </a:pPr>
            <a:endParaRPr lang="en-US" dirty="0" smtClean="0"/>
          </a:p>
        </p:txBody>
      </p:sp>
      <p:pic>
        <p:nvPicPr>
          <p:cNvPr id="4" name="Picture 2" descr="computer lab"/>
          <p:cNvPicPr>
            <a:picLocks noChangeAspect="1" noChangeArrowheads="1"/>
          </p:cNvPicPr>
          <p:nvPr/>
        </p:nvPicPr>
        <p:blipFill>
          <a:blip r:embed="rId5" cstate="print"/>
          <a:srcRect/>
          <a:stretch>
            <a:fillRect/>
          </a:stretch>
        </p:blipFill>
        <p:spPr bwMode="auto">
          <a:xfrm>
            <a:off x="4629623" y="1214422"/>
            <a:ext cx="4386597" cy="3286148"/>
          </a:xfrm>
          <a:prstGeom prst="rect">
            <a:avLst/>
          </a:prstGeom>
          <a:noFill/>
          <a:ln w="9525">
            <a:solidFill>
              <a:schemeClr val="tx1"/>
            </a:solidFill>
            <a:miter lim="800000"/>
            <a:headEnd/>
            <a:tailEnd/>
          </a:ln>
        </p:spPr>
      </p:pic>
      <p:pic>
        <p:nvPicPr>
          <p:cNvPr id="6" name="~PP2901.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35005"/>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title"/>
          </p:nvPr>
        </p:nvSpPr>
        <p:spPr/>
        <p:txBody>
          <a:bodyPr>
            <a:normAutofit/>
          </a:bodyPr>
          <a:lstStyle/>
          <a:p>
            <a:r>
              <a:rPr lang="en-US" sz="3200" dirty="0">
                <a:solidFill>
                  <a:srgbClr val="FFC000"/>
                </a:solidFill>
              </a:rPr>
              <a:t>Media images – progress as well as stereotypes</a:t>
            </a:r>
          </a:p>
        </p:txBody>
      </p:sp>
      <p:pic>
        <p:nvPicPr>
          <p:cNvPr id="45063" name="Picture 7" descr="Image046"/>
          <p:cNvPicPr>
            <a:picLocks noGrp="1" noChangeAspect="1" noChangeArrowheads="1"/>
          </p:cNvPicPr>
          <p:nvPr>
            <p:ph sz="half" idx="1"/>
          </p:nvPr>
        </p:nvPicPr>
        <p:blipFill>
          <a:blip r:embed="rId5" cstate="print"/>
          <a:stretch>
            <a:fillRect/>
          </a:stretch>
        </p:blipFill>
        <p:spPr>
          <a:xfrm>
            <a:off x="714375" y="1600994"/>
            <a:ext cx="3524250" cy="4524375"/>
          </a:xfrm>
          <a:noFill/>
          <a:ln>
            <a:solidFill>
              <a:schemeClr val="tx1"/>
            </a:solidFill>
          </a:ln>
        </p:spPr>
      </p:pic>
      <p:sp>
        <p:nvSpPr>
          <p:cNvPr id="45062" name="Rectangle 6"/>
          <p:cNvSpPr>
            <a:spLocks noGrp="1" noChangeArrowheads="1"/>
          </p:cNvSpPr>
          <p:nvPr>
            <p:ph type="body" sz="half" idx="2"/>
          </p:nvPr>
        </p:nvSpPr>
        <p:spPr>
          <a:solidFill>
            <a:schemeClr val="accent1"/>
          </a:solidFill>
          <a:ln>
            <a:solidFill>
              <a:schemeClr val="tx1"/>
            </a:solidFill>
          </a:ln>
        </p:spPr>
        <p:txBody>
          <a:bodyPr/>
          <a:lstStyle/>
          <a:p>
            <a:pPr marL="122238" indent="-122238">
              <a:buFontTx/>
              <a:buNone/>
            </a:pPr>
            <a:r>
              <a:rPr lang="en-CA" sz="2800"/>
              <a:t>“In one [Hindi] movie I saw a nurse come in and check the patient’s vitals and actually talked to the patient to see how she was doing, and gave IV medications. I would not have seen this in movies in the past.”</a:t>
            </a:r>
            <a:endParaRPr lang="en-US" sz="2800"/>
          </a:p>
          <a:p>
            <a:pPr marL="122238" indent="-122238"/>
            <a:endParaRPr lang="en-US" sz="2800"/>
          </a:p>
        </p:txBody>
      </p:sp>
      <p:pic>
        <p:nvPicPr>
          <p:cNvPr id="6" name="~PP1148.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6004"/>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ubtitle 2"/>
          <p:cNvSpPr>
            <a:spLocks noGrp="1"/>
          </p:cNvSpPr>
          <p:nvPr>
            <p:ph type="subTitle" idx="4294967295"/>
          </p:nvPr>
        </p:nvSpPr>
        <p:spPr>
          <a:xfrm>
            <a:off x="0" y="2276871"/>
            <a:ext cx="8748464" cy="4438277"/>
          </a:xfrm>
        </p:spPr>
        <p:txBody>
          <a:bodyPr>
            <a:normAutofit lnSpcReduction="10000"/>
          </a:bodyPr>
          <a:lstStyle/>
          <a:p>
            <a:pPr marL="0" indent="0" algn="ctr">
              <a:buFontTx/>
              <a:buNone/>
            </a:pPr>
            <a:endParaRPr lang="en-CA" dirty="0" smtClean="0"/>
          </a:p>
          <a:p>
            <a:pPr marL="0" indent="0" algn="ctr">
              <a:buFontTx/>
              <a:buNone/>
            </a:pPr>
            <a:endParaRPr lang="en-CA" dirty="0" smtClean="0"/>
          </a:p>
          <a:p>
            <a:pPr marL="0" indent="0" algn="ctr">
              <a:buFontTx/>
              <a:buNone/>
            </a:pPr>
            <a:endParaRPr lang="en-CA" dirty="0" smtClean="0"/>
          </a:p>
          <a:p>
            <a:pPr marL="0" indent="0" algn="ctr">
              <a:buFontTx/>
              <a:buNone/>
            </a:pPr>
            <a:endParaRPr lang="en-CA" dirty="0" smtClean="0"/>
          </a:p>
          <a:p>
            <a:pPr marL="0" indent="0" algn="ctr">
              <a:buFontTx/>
              <a:buNone/>
            </a:pPr>
            <a:endParaRPr lang="en-CA" dirty="0" smtClean="0"/>
          </a:p>
          <a:p>
            <a:pPr marL="0" indent="0">
              <a:buFontTx/>
              <a:buNone/>
            </a:pPr>
            <a:r>
              <a:rPr lang="en-CA" sz="2600" dirty="0" smtClean="0"/>
              <a:t>Langara Student Comment</a:t>
            </a:r>
          </a:p>
          <a:p>
            <a:pPr marL="0" indent="0">
              <a:buFontTx/>
              <a:buNone/>
            </a:pPr>
            <a:r>
              <a:rPr lang="en-CA" sz="2600" dirty="0" smtClean="0"/>
              <a:t> “My eyes have been opened ever wider. I am much more determined to create social change. I am also more grateful for the respect nurses get …I now realize how important it is to put a stop to false images of nursing.”</a:t>
            </a:r>
          </a:p>
          <a:p>
            <a:pPr marL="0" indent="0">
              <a:buFontTx/>
              <a:buNone/>
            </a:pPr>
            <a:endParaRPr lang="en-CA" dirty="0"/>
          </a:p>
        </p:txBody>
      </p:sp>
      <p:sp>
        <p:nvSpPr>
          <p:cNvPr id="3" name="Rectangle 3" descr="India Pictures 095"/>
          <p:cNvSpPr>
            <a:spLocks noGrp="1" noChangeAspect="1" noChangeArrowheads="1"/>
          </p:cNvSpPr>
          <p:nvPr isPhoto="1"/>
        </p:nvSpPr>
        <p:spPr bwMode="auto">
          <a:xfrm>
            <a:off x="0" y="0"/>
            <a:ext cx="4571936" cy="4320480"/>
          </a:xfrm>
          <a:prstGeom prst="rect">
            <a:avLst/>
          </a:prstGeom>
          <a:blipFill dpi="0" rotWithShape="1">
            <a:blip r:embed="rId5" cstate="print"/>
            <a:srcRect/>
            <a:stretch>
              <a:fillRect/>
            </a:stretch>
          </a:blipFill>
          <a:ln w="9525">
            <a:solidFill>
              <a:schemeClr val="tx1"/>
            </a:solidFill>
            <a:miter lim="800000"/>
            <a:headEnd/>
            <a:tailEnd/>
          </a:ln>
          <a:effectLst/>
        </p:spPr>
        <p:txBody>
          <a:bodyPr/>
          <a:lstStyle/>
          <a:p>
            <a:endParaRPr lang="en-CA"/>
          </a:p>
        </p:txBody>
      </p:sp>
      <p:pic>
        <p:nvPicPr>
          <p:cNvPr id="4" name="Picture 6" descr="P1010190"/>
          <p:cNvPicPr>
            <a:picLocks noChangeAspect="1" noChangeArrowheads="1"/>
          </p:cNvPicPr>
          <p:nvPr/>
        </p:nvPicPr>
        <p:blipFill>
          <a:blip r:embed="rId6" cstate="print"/>
          <a:srcRect/>
          <a:stretch>
            <a:fillRect/>
          </a:stretch>
        </p:blipFill>
        <p:spPr>
          <a:xfrm>
            <a:off x="4593966" y="500042"/>
            <a:ext cx="4550034" cy="3429024"/>
          </a:xfrm>
          <a:prstGeom prst="rect">
            <a:avLst/>
          </a:prstGeom>
          <a:ln>
            <a:solidFill>
              <a:schemeClr val="tx1"/>
            </a:solidFill>
          </a:ln>
        </p:spPr>
      </p:pic>
      <p:pic>
        <p:nvPicPr>
          <p:cNvPr id="6" name="~PP2204.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33002"/>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ubtitle 2"/>
          <p:cNvSpPr>
            <a:spLocks noGrp="1"/>
          </p:cNvSpPr>
          <p:nvPr>
            <p:ph type="subTitle" idx="4294967295"/>
          </p:nvPr>
        </p:nvSpPr>
        <p:spPr>
          <a:xfrm>
            <a:off x="755576" y="404664"/>
            <a:ext cx="7200800" cy="6048672"/>
          </a:xfrm>
        </p:spPr>
        <p:txBody>
          <a:bodyPr>
            <a:normAutofit/>
          </a:bodyPr>
          <a:lstStyle/>
          <a:p>
            <a:pPr marL="0" indent="0" algn="ctr">
              <a:buFontTx/>
              <a:buNone/>
            </a:pPr>
            <a:r>
              <a:rPr lang="en-US" dirty="0" smtClean="0"/>
              <a:t>Given the central role of nurses, we must learn to dialogue effectively with one another within the global context  in order to influence sustainable  change in health care systems</a:t>
            </a:r>
            <a:endParaRPr lang="en-CA" dirty="0" smtClean="0">
              <a:solidFill>
                <a:srgbClr val="FFC000"/>
              </a:solidFill>
            </a:endParaRPr>
          </a:p>
          <a:p>
            <a:pPr marL="0" indent="0" algn="ctr">
              <a:buFontTx/>
              <a:buNone/>
            </a:pPr>
            <a:endParaRPr lang="en-CA" dirty="0" smtClean="0"/>
          </a:p>
        </p:txBody>
      </p:sp>
      <p:sp>
        <p:nvSpPr>
          <p:cNvPr id="3" name="Rectangle 3" descr="India Pictures 109"/>
          <p:cNvSpPr>
            <a:spLocks noGrp="1" noChangeAspect="1" noChangeArrowheads="1"/>
          </p:cNvSpPr>
          <p:nvPr isPhoto="1"/>
        </p:nvSpPr>
        <p:spPr bwMode="auto">
          <a:xfrm>
            <a:off x="5724128" y="2420888"/>
            <a:ext cx="3186000" cy="4248000"/>
          </a:xfrm>
          <a:prstGeom prst="rect">
            <a:avLst/>
          </a:prstGeom>
          <a:blipFill dpi="0" rotWithShape="1">
            <a:blip r:embed="rId5" cstate="print"/>
            <a:srcRect/>
            <a:stretch>
              <a:fillRect/>
            </a:stretch>
          </a:blipFill>
          <a:ln w="9525">
            <a:solidFill>
              <a:schemeClr val="tx1"/>
            </a:solidFill>
            <a:miter lim="800000"/>
            <a:headEnd/>
            <a:tailEnd/>
          </a:ln>
          <a:effectLst/>
        </p:spPr>
        <p:txBody>
          <a:bodyPr/>
          <a:lstStyle/>
          <a:p>
            <a:endParaRPr lang="en-CA"/>
          </a:p>
        </p:txBody>
      </p:sp>
      <p:sp>
        <p:nvSpPr>
          <p:cNvPr id="4" name="Rectangle 3" descr="India Pictures 099"/>
          <p:cNvSpPr>
            <a:spLocks noGrp="1" noChangeAspect="1" noChangeArrowheads="1"/>
          </p:cNvSpPr>
          <p:nvPr isPhoto="1"/>
        </p:nvSpPr>
        <p:spPr bwMode="auto">
          <a:xfrm>
            <a:off x="323528" y="2708920"/>
            <a:ext cx="5232000" cy="3924000"/>
          </a:xfrm>
          <a:prstGeom prst="rect">
            <a:avLst/>
          </a:prstGeom>
          <a:blipFill dpi="0" rotWithShape="1">
            <a:blip r:embed="rId6" cstate="print"/>
            <a:srcRect/>
            <a:stretch>
              <a:fillRect/>
            </a:stretch>
          </a:blipFill>
          <a:ln w="9525">
            <a:solidFill>
              <a:schemeClr val="tx1"/>
            </a:solidFill>
            <a:miter lim="800000"/>
            <a:headEnd/>
            <a:tailEnd/>
          </a:ln>
          <a:effectLst/>
        </p:spPr>
        <p:txBody>
          <a:bodyPr/>
          <a:lstStyle/>
          <a:p>
            <a:endParaRPr lang="en-CA"/>
          </a:p>
        </p:txBody>
      </p:sp>
      <p:pic>
        <p:nvPicPr>
          <p:cNvPr id="6" name="~PP2253.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8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hidden="1"/>
          <p:cNvSpPr>
            <a:spLocks noGrp="1" noChangeArrowheads="1"/>
          </p:cNvSpPr>
          <p:nvPr>
            <p:ph type="title"/>
          </p:nvPr>
        </p:nvSpPr>
        <p:spPr/>
        <p:txBody>
          <a:bodyPr/>
          <a:lstStyle/>
          <a:p>
            <a:endParaRPr lang="en-US"/>
          </a:p>
        </p:txBody>
      </p:sp>
      <p:sp>
        <p:nvSpPr>
          <p:cNvPr id="6147" name="Rectangle 3" descr="India Pictures 004"/>
          <p:cNvSpPr>
            <a:spLocks noGrp="1" noChangeAspect="1" noChangeArrowheads="1"/>
          </p:cNvSpPr>
          <p:nvPr isPhoto="1"/>
        </p:nvSpPr>
        <p:spPr bwMode="auto">
          <a:xfrm>
            <a:off x="285720" y="142852"/>
            <a:ext cx="4053190" cy="3397059"/>
          </a:xfrm>
          <a:prstGeom prst="rect">
            <a:avLst/>
          </a:prstGeom>
          <a:blipFill dpi="0" rotWithShape="1">
            <a:blip r:embed="rId5" cstate="print"/>
            <a:srcRect/>
            <a:stretch>
              <a:fillRect/>
            </a:stretch>
          </a:blipFill>
          <a:ln w="9525">
            <a:solidFill>
              <a:schemeClr val="tx1"/>
            </a:solidFill>
            <a:miter lim="800000"/>
            <a:headEnd/>
            <a:tailEnd/>
          </a:ln>
          <a:effectLst/>
        </p:spPr>
        <p:txBody>
          <a:bodyPr/>
          <a:lstStyle/>
          <a:p>
            <a:endParaRPr lang="en-CA"/>
          </a:p>
        </p:txBody>
      </p:sp>
      <p:sp>
        <p:nvSpPr>
          <p:cNvPr id="5" name="Rectangle 3" descr="India Pictures 005"/>
          <p:cNvSpPr>
            <a:spLocks noGrp="1" noChangeAspect="1" noChangeArrowheads="1"/>
          </p:cNvSpPr>
          <p:nvPr isPhoto="1"/>
        </p:nvSpPr>
        <p:spPr bwMode="auto">
          <a:xfrm>
            <a:off x="4572000" y="3500438"/>
            <a:ext cx="4313256" cy="3234942"/>
          </a:xfrm>
          <a:prstGeom prst="rect">
            <a:avLst/>
          </a:prstGeom>
          <a:blipFill dpi="0" rotWithShape="1">
            <a:blip r:embed="rId6" cstate="print"/>
            <a:srcRect/>
            <a:stretch>
              <a:fillRect/>
            </a:stretch>
          </a:blipFill>
          <a:ln w="9525">
            <a:solidFill>
              <a:schemeClr val="tx1"/>
            </a:solidFill>
            <a:miter lim="800000"/>
            <a:headEnd/>
            <a:tailEnd/>
          </a:ln>
          <a:effectLst/>
        </p:spPr>
        <p:txBody>
          <a:bodyPr/>
          <a:lstStyle/>
          <a:p>
            <a:endParaRPr lang="en-CA"/>
          </a:p>
        </p:txBody>
      </p:sp>
      <p:sp>
        <p:nvSpPr>
          <p:cNvPr id="11" name="Rectangle 3" descr="India Pictures 048"/>
          <p:cNvSpPr>
            <a:spLocks noGrp="1" noChangeAspect="1" noChangeArrowheads="1"/>
          </p:cNvSpPr>
          <p:nvPr isPhoto="1"/>
        </p:nvSpPr>
        <p:spPr bwMode="auto">
          <a:xfrm>
            <a:off x="285720" y="3643314"/>
            <a:ext cx="4143404" cy="3068956"/>
          </a:xfrm>
          <a:prstGeom prst="rect">
            <a:avLst/>
          </a:prstGeom>
          <a:blipFill dpi="0" rotWithShape="1">
            <a:blip r:embed="rId7" cstate="print"/>
            <a:srcRect/>
            <a:stretch>
              <a:fillRect/>
            </a:stretch>
          </a:blipFill>
          <a:ln w="9525">
            <a:solidFill>
              <a:schemeClr val="tx1"/>
            </a:solidFill>
            <a:miter lim="800000"/>
            <a:headEnd/>
            <a:tailEnd/>
          </a:ln>
          <a:effectLst/>
        </p:spPr>
        <p:txBody>
          <a:bodyPr/>
          <a:lstStyle/>
          <a:p>
            <a:endParaRPr lang="en-CA"/>
          </a:p>
        </p:txBody>
      </p:sp>
      <p:sp>
        <p:nvSpPr>
          <p:cNvPr id="12" name="Rectangle 3" descr="India Pictures 063"/>
          <p:cNvSpPr>
            <a:spLocks noGrp="1" noChangeAspect="1" noChangeArrowheads="1"/>
          </p:cNvSpPr>
          <p:nvPr isPhoto="1"/>
        </p:nvSpPr>
        <p:spPr bwMode="auto">
          <a:xfrm>
            <a:off x="4572000" y="142852"/>
            <a:ext cx="4214842" cy="3161132"/>
          </a:xfrm>
          <a:prstGeom prst="rect">
            <a:avLst/>
          </a:prstGeom>
          <a:blipFill dpi="0" rotWithShape="1">
            <a:blip r:embed="rId8" cstate="print"/>
            <a:srcRect/>
            <a:stretch>
              <a:fillRect/>
            </a:stretch>
          </a:blipFill>
          <a:ln w="9525">
            <a:solidFill>
              <a:schemeClr val="tx1"/>
            </a:solidFill>
            <a:miter lim="800000"/>
            <a:headEnd/>
            <a:tailEnd/>
          </a:ln>
          <a:effectLst/>
        </p:spPr>
        <p:txBody>
          <a:bodyPr/>
          <a:lstStyle/>
          <a:p>
            <a:endParaRPr lang="en-CA"/>
          </a:p>
        </p:txBody>
      </p:sp>
      <p:pic>
        <p:nvPicPr>
          <p:cNvPr id="18" name="~PP2600.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9005"/>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ubtitle 2"/>
          <p:cNvSpPr>
            <a:spLocks noGrp="1"/>
          </p:cNvSpPr>
          <p:nvPr>
            <p:ph type="subTitle" idx="4294967295"/>
          </p:nvPr>
        </p:nvSpPr>
        <p:spPr>
          <a:xfrm>
            <a:off x="395536" y="548680"/>
            <a:ext cx="7200800" cy="5832648"/>
          </a:xfrm>
        </p:spPr>
        <p:txBody>
          <a:bodyPr>
            <a:normAutofit fontScale="70000" lnSpcReduction="20000"/>
          </a:bodyPr>
          <a:lstStyle/>
          <a:p>
            <a:pPr marL="0" indent="0" algn="ctr">
              <a:buFontTx/>
              <a:buNone/>
            </a:pPr>
            <a:endParaRPr lang="en-CA" dirty="0" smtClean="0"/>
          </a:p>
          <a:p>
            <a:pPr marL="0" indent="0">
              <a:buFontTx/>
              <a:buNone/>
            </a:pPr>
            <a:r>
              <a:rPr lang="en-CA" sz="3600" dirty="0" smtClean="0"/>
              <a:t>For further information</a:t>
            </a:r>
          </a:p>
          <a:p>
            <a:pPr marL="0" indent="0">
              <a:buFontTx/>
              <a:buNone/>
            </a:pPr>
            <a:r>
              <a:rPr lang="en-CA" sz="3600" dirty="0" smtClean="0"/>
              <a:t> or to volunteer at the</a:t>
            </a:r>
          </a:p>
          <a:p>
            <a:pPr marL="0" indent="0">
              <a:buFontTx/>
              <a:buNone/>
            </a:pPr>
            <a:r>
              <a:rPr lang="en-CA" sz="3600" dirty="0" smtClean="0"/>
              <a:t> IUBAT  Nursing Dept</a:t>
            </a:r>
          </a:p>
          <a:p>
            <a:pPr marL="0" indent="0">
              <a:buFontTx/>
              <a:buNone/>
            </a:pPr>
            <a:r>
              <a:rPr lang="en-CA" sz="3600" dirty="0" smtClean="0"/>
              <a:t> in Bangladesh</a:t>
            </a:r>
          </a:p>
          <a:p>
            <a:pPr marL="0" indent="0" algn="ctr">
              <a:buFontTx/>
              <a:buNone/>
            </a:pPr>
            <a:endParaRPr lang="en-CA" sz="3600" dirty="0" smtClean="0"/>
          </a:p>
          <a:p>
            <a:pPr marL="0" indent="0">
              <a:buFontTx/>
              <a:buNone/>
            </a:pPr>
            <a:r>
              <a:rPr lang="en-CA" sz="3600" dirty="0" smtClean="0"/>
              <a:t>Please contact;</a:t>
            </a:r>
          </a:p>
          <a:p>
            <a:pPr marL="0" indent="0" algn="ctr">
              <a:buFontTx/>
              <a:buNone/>
            </a:pPr>
            <a:endParaRPr lang="en-CA" sz="3600" dirty="0" smtClean="0"/>
          </a:p>
          <a:p>
            <a:pPr marL="0" indent="0" algn="ctr">
              <a:buFontTx/>
              <a:buNone/>
            </a:pPr>
            <a:r>
              <a:rPr lang="en-CA" sz="3600" dirty="0" smtClean="0"/>
              <a:t>Alex </a:t>
            </a:r>
            <a:r>
              <a:rPr lang="en-CA" sz="3600" dirty="0" err="1" smtClean="0"/>
              <a:t>Berland</a:t>
            </a:r>
            <a:r>
              <a:rPr lang="en-CA" sz="3600" dirty="0" smtClean="0"/>
              <a:t>, BSN, MSN</a:t>
            </a:r>
          </a:p>
          <a:p>
            <a:pPr marL="0" indent="0" algn="ctr">
              <a:buNone/>
            </a:pPr>
            <a:r>
              <a:rPr lang="en-CA" sz="3600" dirty="0" err="1" smtClean="0">
                <a:hlinkClick r:id="rId5"/>
              </a:rPr>
              <a:t>aberland@telus.net</a:t>
            </a:r>
            <a:endParaRPr lang="en-CA" sz="3600" dirty="0" smtClean="0"/>
          </a:p>
          <a:p>
            <a:pPr marL="0" indent="0" algn="ctr">
              <a:buNone/>
            </a:pPr>
            <a:r>
              <a:rPr lang="en-US" sz="3600" dirty="0" smtClean="0"/>
              <a:t>IUBAT</a:t>
            </a:r>
            <a:endParaRPr lang="en-CA" sz="3600" dirty="0" smtClean="0"/>
          </a:p>
          <a:p>
            <a:pPr marL="0" indent="0" algn="ctr">
              <a:buFontTx/>
              <a:buNone/>
            </a:pPr>
            <a:r>
              <a:rPr lang="en-CA" dirty="0" smtClean="0">
                <a:hlinkClick r:id="rId6"/>
              </a:rPr>
              <a:t>http://www.iubat.edu/Faculty/BSN.htm</a:t>
            </a:r>
            <a:endParaRPr lang="en-CA" dirty="0" smtClean="0"/>
          </a:p>
          <a:p>
            <a:pPr marL="0" indent="0" algn="ctr">
              <a:buFontTx/>
              <a:buNone/>
            </a:pPr>
            <a:endParaRPr lang="en-CA" dirty="0" smtClean="0"/>
          </a:p>
          <a:p>
            <a:pPr marL="0" indent="0" algn="ctr">
              <a:buFontTx/>
              <a:buNone/>
            </a:pPr>
            <a:r>
              <a:rPr lang="en-CA" dirty="0" smtClean="0"/>
              <a:t>Senior Adviser, Health Sciences, IUBAT, Bangladesh</a:t>
            </a:r>
          </a:p>
          <a:p>
            <a:pPr marL="0" indent="0" algn="ctr">
              <a:buFontTx/>
              <a:buNone/>
            </a:pPr>
            <a:r>
              <a:rPr lang="en-CA" dirty="0" smtClean="0"/>
              <a:t>  Adjunct Faculty, School of Population and Public Health, University of British Columbia, Vancouver Canada </a:t>
            </a:r>
          </a:p>
        </p:txBody>
      </p:sp>
      <p:sp>
        <p:nvSpPr>
          <p:cNvPr id="3" name="Rectangle 3" descr="India Pictures 050"/>
          <p:cNvSpPr>
            <a:spLocks noGrp="1" noChangeAspect="1" noChangeArrowheads="1"/>
          </p:cNvSpPr>
          <p:nvPr isPhoto="1"/>
        </p:nvSpPr>
        <p:spPr bwMode="auto">
          <a:xfrm>
            <a:off x="4286248" y="0"/>
            <a:ext cx="4429124" cy="3321843"/>
          </a:xfrm>
          <a:prstGeom prst="rect">
            <a:avLst/>
          </a:prstGeom>
          <a:blipFill dpi="0" rotWithShape="1">
            <a:blip r:embed="rId7" cstate="print"/>
            <a:srcRect/>
            <a:stretch>
              <a:fillRect/>
            </a:stretch>
          </a:blipFill>
          <a:ln w="9525">
            <a:solidFill>
              <a:schemeClr val="tx1"/>
            </a:solidFill>
            <a:miter lim="800000"/>
            <a:headEnd/>
            <a:tailEnd/>
          </a:ln>
          <a:effectLst/>
        </p:spPr>
        <p:txBody>
          <a:bodyPr/>
          <a:lstStyle/>
          <a:p>
            <a:endParaRPr lang="en-CA"/>
          </a:p>
        </p:txBody>
      </p:sp>
      <p:pic>
        <p:nvPicPr>
          <p:cNvPr id="10" name="~PP906.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8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lstStyle/>
          <a:p>
            <a:endParaRPr lang="en-US"/>
          </a:p>
        </p:txBody>
      </p:sp>
      <p:sp>
        <p:nvSpPr>
          <p:cNvPr id="4" name="Rectangle 3" descr="India Pictures 105"/>
          <p:cNvSpPr>
            <a:spLocks noGrp="1" noChangeAspect="1" noChangeArrowheads="1"/>
          </p:cNvSpPr>
          <p:nvPr isPhoto="1"/>
        </p:nvSpPr>
        <p:spPr bwMode="auto">
          <a:xfrm>
            <a:off x="1000100" y="142852"/>
            <a:ext cx="3071834" cy="2928958"/>
          </a:xfrm>
          <a:prstGeom prst="rect">
            <a:avLst/>
          </a:prstGeom>
          <a:blipFill dpi="0" rotWithShape="1">
            <a:blip r:embed="rId5" cstate="print"/>
            <a:srcRect/>
            <a:stretch>
              <a:fillRect/>
            </a:stretch>
          </a:blipFill>
          <a:ln w="9525">
            <a:solidFill>
              <a:schemeClr val="tx1"/>
            </a:solidFill>
            <a:miter lim="800000"/>
            <a:headEnd/>
            <a:tailEnd/>
          </a:ln>
          <a:effectLst/>
        </p:spPr>
        <p:txBody>
          <a:bodyPr/>
          <a:lstStyle/>
          <a:p>
            <a:endParaRPr lang="en-CA"/>
          </a:p>
        </p:txBody>
      </p:sp>
      <p:sp>
        <p:nvSpPr>
          <p:cNvPr id="5" name="Rectangle 3" descr="India Pictures 057"/>
          <p:cNvSpPr>
            <a:spLocks noGrp="1" noChangeAspect="1" noChangeArrowheads="1"/>
          </p:cNvSpPr>
          <p:nvPr isPhoto="1"/>
        </p:nvSpPr>
        <p:spPr bwMode="auto">
          <a:xfrm>
            <a:off x="142844" y="3214686"/>
            <a:ext cx="4347208" cy="3474720"/>
          </a:xfrm>
          <a:prstGeom prst="rect">
            <a:avLst/>
          </a:prstGeom>
          <a:blipFill dpi="0" rotWithShape="1">
            <a:blip r:embed="rId6" cstate="print"/>
            <a:srcRect/>
            <a:stretch>
              <a:fillRect/>
            </a:stretch>
          </a:blipFill>
          <a:ln w="9525">
            <a:solidFill>
              <a:schemeClr val="tx1"/>
            </a:solidFill>
            <a:miter lim="800000"/>
            <a:headEnd/>
            <a:tailEnd/>
          </a:ln>
          <a:effectLst/>
        </p:spPr>
        <p:txBody>
          <a:bodyPr/>
          <a:lstStyle/>
          <a:p>
            <a:endParaRPr lang="en-CA"/>
          </a:p>
        </p:txBody>
      </p:sp>
      <p:sp>
        <p:nvSpPr>
          <p:cNvPr id="6" name="Rectangle 3" descr="India Pictures 040"/>
          <p:cNvSpPr>
            <a:spLocks noGrp="1" noChangeAspect="1" noChangeArrowheads="1"/>
          </p:cNvSpPr>
          <p:nvPr isPhoto="1"/>
        </p:nvSpPr>
        <p:spPr bwMode="auto">
          <a:xfrm>
            <a:off x="4786314" y="142852"/>
            <a:ext cx="4071996" cy="3053976"/>
          </a:xfrm>
          <a:prstGeom prst="rect">
            <a:avLst/>
          </a:prstGeom>
          <a:blipFill dpi="0" rotWithShape="1">
            <a:blip r:embed="rId7" cstate="print"/>
            <a:srcRect/>
            <a:stretch>
              <a:fillRect/>
            </a:stretch>
          </a:blipFill>
          <a:ln w="9525">
            <a:solidFill>
              <a:schemeClr val="tx1"/>
            </a:solidFill>
            <a:miter lim="800000"/>
            <a:headEnd/>
            <a:tailEnd/>
          </a:ln>
          <a:effectLst/>
        </p:spPr>
        <p:txBody>
          <a:bodyPr/>
          <a:lstStyle/>
          <a:p>
            <a:endParaRPr lang="en-CA"/>
          </a:p>
        </p:txBody>
      </p:sp>
      <p:sp>
        <p:nvSpPr>
          <p:cNvPr id="9" name="Rectangle 3" descr="India Pictures 103"/>
          <p:cNvSpPr>
            <a:spLocks noGrp="1" noChangeAspect="1" noChangeArrowheads="1"/>
          </p:cNvSpPr>
          <p:nvPr isPhoto="1"/>
        </p:nvSpPr>
        <p:spPr bwMode="auto">
          <a:xfrm>
            <a:off x="4714876" y="3286124"/>
            <a:ext cx="4268628" cy="3380018"/>
          </a:xfrm>
          <a:prstGeom prst="rect">
            <a:avLst/>
          </a:prstGeom>
          <a:blipFill dpi="0" rotWithShape="1">
            <a:blip r:embed="rId8" cstate="print"/>
            <a:srcRect/>
            <a:stretch>
              <a:fillRect/>
            </a:stretch>
          </a:blipFill>
          <a:ln w="9525">
            <a:solidFill>
              <a:schemeClr val="tx1"/>
            </a:solidFill>
            <a:miter lim="800000"/>
            <a:headEnd/>
            <a:tailEnd/>
          </a:ln>
          <a:effectLst/>
        </p:spPr>
        <p:txBody>
          <a:bodyPr/>
          <a:lstStyle/>
          <a:p>
            <a:endParaRPr lang="en-CA"/>
          </a:p>
        </p:txBody>
      </p:sp>
      <p:pic>
        <p:nvPicPr>
          <p:cNvPr id="14" name="~PP1135.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31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a:xfrm>
            <a:off x="250825" y="274638"/>
            <a:ext cx="8642350" cy="1143000"/>
          </a:xfrm>
        </p:spPr>
        <p:txBody>
          <a:bodyPr>
            <a:noAutofit/>
          </a:bodyPr>
          <a:lstStyle/>
          <a:p>
            <a:r>
              <a:rPr lang="en-US" sz="3600" i="1" cap="all" dirty="0" smtClean="0">
                <a:solidFill>
                  <a:srgbClr val="FFC000"/>
                </a:solidFill>
                <a:effectLst>
                  <a:outerShdw blurRad="127000" dist="200000" dir="2700000" algn="tl" rotWithShape="0">
                    <a:srgbClr val="000000">
                      <a:alpha val="30000"/>
                    </a:srgbClr>
                  </a:outerShdw>
                </a:effectLst>
              </a:rPr>
              <a:t>“ Why </a:t>
            </a:r>
            <a:r>
              <a:rPr lang="en-US" sz="3600" i="1" cap="all" dirty="0">
                <a:solidFill>
                  <a:srgbClr val="FFC000"/>
                </a:solidFill>
                <a:effectLst>
                  <a:outerShdw blurRad="127000" dist="200000" dir="2700000" algn="tl" rotWithShape="0">
                    <a:srgbClr val="000000">
                      <a:alpha val="30000"/>
                    </a:srgbClr>
                  </a:outerShdw>
                </a:effectLst>
              </a:rPr>
              <a:t>Bangladeshi nurses avoid </a:t>
            </a:r>
            <a:r>
              <a:rPr lang="en-US" sz="3600" i="1" cap="all" dirty="0" smtClean="0">
                <a:solidFill>
                  <a:srgbClr val="FFC000"/>
                </a:solidFill>
                <a:effectLst>
                  <a:outerShdw blurRad="127000" dist="200000" dir="2700000" algn="tl" rotWithShape="0">
                    <a:srgbClr val="000000">
                      <a:alpha val="30000"/>
                    </a:srgbClr>
                  </a:outerShdw>
                </a:effectLst>
              </a:rPr>
              <a:t>nursing”</a:t>
            </a:r>
            <a:endParaRPr lang="en-US" sz="3600" i="1" cap="all" dirty="0">
              <a:solidFill>
                <a:srgbClr val="FFC000"/>
              </a:solidFill>
              <a:effectLst>
                <a:outerShdw blurRad="127000" dist="200000" dir="2700000" algn="tl" rotWithShape="0">
                  <a:srgbClr val="000000">
                    <a:alpha val="30000"/>
                  </a:srgbClr>
                </a:outerShdw>
              </a:effectLst>
            </a:endParaRPr>
          </a:p>
        </p:txBody>
      </p:sp>
      <p:sp>
        <p:nvSpPr>
          <p:cNvPr id="18434" name="Rectangle 3"/>
          <p:cNvSpPr>
            <a:spLocks noGrp="1"/>
          </p:cNvSpPr>
          <p:nvPr>
            <p:ph type="body" idx="4294967295"/>
          </p:nvPr>
        </p:nvSpPr>
        <p:spPr>
          <a:xfrm>
            <a:off x="0" y="1557338"/>
            <a:ext cx="4857752" cy="4968875"/>
          </a:xfrm>
        </p:spPr>
        <p:txBody>
          <a:bodyPr>
            <a:normAutofit fontScale="85000" lnSpcReduction="10000"/>
          </a:bodyPr>
          <a:lstStyle/>
          <a:p>
            <a:pPr>
              <a:buFontTx/>
              <a:buNone/>
            </a:pPr>
            <a:r>
              <a:rPr lang="en-US" sz="2400" dirty="0" smtClean="0"/>
              <a:t>The </a:t>
            </a:r>
            <a:r>
              <a:rPr lang="en-US" sz="2400" dirty="0"/>
              <a:t>public associates nursing activities with commercial sex work. </a:t>
            </a:r>
            <a:endParaRPr lang="en-US" sz="2400" dirty="0" smtClean="0"/>
          </a:p>
          <a:p>
            <a:pPr>
              <a:buFontTx/>
              <a:buNone/>
            </a:pPr>
            <a:endParaRPr lang="en-US" sz="2400" dirty="0"/>
          </a:p>
          <a:p>
            <a:pPr>
              <a:buFontTx/>
              <a:buNone/>
            </a:pPr>
            <a:r>
              <a:rPr lang="en-US" sz="2400" dirty="0" smtClean="0"/>
              <a:t>…to </a:t>
            </a:r>
            <a:r>
              <a:rPr lang="en-US" sz="2400" dirty="0"/>
              <a:t>minimize stigma, nurses distance themselves from </a:t>
            </a:r>
            <a:r>
              <a:rPr lang="en-US" sz="2400" dirty="0" smtClean="0"/>
              <a:t>patients, </a:t>
            </a:r>
            <a:r>
              <a:rPr lang="en-US" sz="2400" dirty="0"/>
              <a:t>using relatives and hospital support staff to carry out their work</a:t>
            </a:r>
            <a:r>
              <a:rPr lang="en-US" sz="2400" dirty="0" smtClean="0"/>
              <a:t>.</a:t>
            </a:r>
          </a:p>
          <a:p>
            <a:pPr>
              <a:buFontTx/>
              <a:buNone/>
            </a:pPr>
            <a:endParaRPr lang="en-US" sz="2400" dirty="0"/>
          </a:p>
          <a:p>
            <a:pPr>
              <a:buFontTx/>
              <a:buNone/>
            </a:pPr>
            <a:r>
              <a:rPr lang="en-US" sz="2400" dirty="0" smtClean="0"/>
              <a:t>…”there is no difference between nursing and prostitution”</a:t>
            </a:r>
          </a:p>
          <a:p>
            <a:pPr>
              <a:buFontTx/>
              <a:buNone/>
            </a:pPr>
            <a:endParaRPr lang="en-US" sz="2400" dirty="0"/>
          </a:p>
          <a:p>
            <a:pPr>
              <a:buFontTx/>
              <a:buNone/>
            </a:pPr>
            <a:r>
              <a:rPr lang="en-US" sz="2400" dirty="0" smtClean="0"/>
              <a:t>     </a:t>
            </a:r>
            <a:r>
              <a:rPr lang="en-US" sz="2000" dirty="0" smtClean="0"/>
              <a:t>Hadley, M. </a:t>
            </a:r>
            <a:r>
              <a:rPr lang="en-US" sz="2000" dirty="0"/>
              <a:t>et al</a:t>
            </a:r>
            <a:r>
              <a:rPr lang="en-US" sz="2000" dirty="0" smtClean="0"/>
              <a:t>.</a:t>
            </a:r>
            <a:r>
              <a:rPr lang="en-US" sz="2000" i="1" dirty="0" smtClean="0"/>
              <a:t> </a:t>
            </a:r>
            <a:r>
              <a:rPr lang="en-US" sz="2000" dirty="0" smtClean="0"/>
              <a:t>(2007) .Why Bangladeshi nurses avoid nursing: Social and structural factors on hospital wards in Bangladesh </a:t>
            </a:r>
            <a:r>
              <a:rPr lang="en-US" sz="2000" i="1" dirty="0" smtClean="0"/>
              <a:t>Social </a:t>
            </a:r>
            <a:r>
              <a:rPr lang="en-US" sz="2000" i="1" dirty="0"/>
              <a:t>Science and Medicine </a:t>
            </a:r>
            <a:r>
              <a:rPr lang="en-US" sz="2000" i="1" dirty="0" smtClean="0"/>
              <a:t>64</a:t>
            </a:r>
            <a:endParaRPr lang="en-US" sz="2000" i="1" dirty="0"/>
          </a:p>
        </p:txBody>
      </p:sp>
      <p:pic>
        <p:nvPicPr>
          <p:cNvPr id="4" name="Picture 2" descr="Community assessment"/>
          <p:cNvPicPr>
            <a:picLocks noChangeAspect="1" noChangeArrowheads="1"/>
          </p:cNvPicPr>
          <p:nvPr/>
        </p:nvPicPr>
        <p:blipFill>
          <a:blip r:embed="rId5" cstate="print"/>
          <a:srcRect/>
          <a:stretch>
            <a:fillRect/>
          </a:stretch>
        </p:blipFill>
        <p:spPr bwMode="auto">
          <a:xfrm>
            <a:off x="4786314" y="1857364"/>
            <a:ext cx="4214842" cy="4572032"/>
          </a:xfrm>
          <a:prstGeom prst="rect">
            <a:avLst/>
          </a:prstGeom>
          <a:noFill/>
          <a:ln w="9525">
            <a:solidFill>
              <a:schemeClr val="accent2"/>
            </a:solidFill>
            <a:miter lim="800000"/>
            <a:headEnd/>
            <a:tailEnd/>
          </a:ln>
        </p:spPr>
      </p:pic>
      <p:pic>
        <p:nvPicPr>
          <p:cNvPr id="8" name="~PP3042.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33002"/>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p:txBody>
          <a:bodyPr>
            <a:normAutofit fontScale="90000"/>
          </a:bodyPr>
          <a:lstStyle/>
          <a:p>
            <a:r>
              <a:rPr lang="en-US" sz="4000" dirty="0">
                <a:solidFill>
                  <a:srgbClr val="FFC000"/>
                </a:solidFill>
              </a:rPr>
              <a:t>Learning about the context of culture</a:t>
            </a:r>
          </a:p>
        </p:txBody>
      </p:sp>
      <p:sp>
        <p:nvSpPr>
          <p:cNvPr id="43011" name="Rectangle 3"/>
          <p:cNvSpPr>
            <a:spLocks noGrp="1" noChangeArrowheads="1"/>
          </p:cNvSpPr>
          <p:nvPr>
            <p:ph type="body" sz="half" idx="1"/>
          </p:nvPr>
        </p:nvSpPr>
        <p:spPr>
          <a:xfrm>
            <a:off x="468313" y="1484313"/>
            <a:ext cx="4691062" cy="4525962"/>
          </a:xfrm>
        </p:spPr>
        <p:txBody>
          <a:bodyPr>
            <a:normAutofit lnSpcReduction="10000"/>
          </a:bodyPr>
          <a:lstStyle/>
          <a:p>
            <a:pPr marL="122238" indent="-122238">
              <a:buFontTx/>
              <a:buNone/>
            </a:pPr>
            <a:r>
              <a:rPr lang="en-US" sz="2800" dirty="0"/>
              <a:t>“At clinical practice, I saw nurses come for their duty wearing </a:t>
            </a:r>
            <a:r>
              <a:rPr lang="en-US" sz="2800" dirty="0" err="1"/>
              <a:t>burkhas</a:t>
            </a:r>
            <a:r>
              <a:rPr lang="en-US" sz="2800" dirty="0"/>
              <a:t>. When I asked them the reason of covering their face, nurses mentioned that people tell them bad things. Sometimes community people name them as money making sex workers.”</a:t>
            </a:r>
          </a:p>
        </p:txBody>
      </p:sp>
      <p:pic>
        <p:nvPicPr>
          <p:cNvPr id="43014" name="Picture 6"/>
          <p:cNvPicPr>
            <a:picLocks noGrp="1" noChangeAspect="1" noChangeArrowheads="1"/>
          </p:cNvPicPr>
          <p:nvPr>
            <p:ph sz="half" idx="2"/>
          </p:nvPr>
        </p:nvPicPr>
        <p:blipFill>
          <a:blip r:embed="rId5" cstate="print"/>
          <a:srcRect/>
          <a:stretch>
            <a:fillRect/>
          </a:stretch>
        </p:blipFill>
        <p:spPr>
          <a:xfrm>
            <a:off x="5300663" y="1412875"/>
            <a:ext cx="3386137" cy="4713288"/>
          </a:xfrm>
          <a:ln>
            <a:solidFill>
              <a:schemeClr val="bg2"/>
            </a:solidFill>
          </a:ln>
        </p:spPr>
      </p:pic>
      <p:pic>
        <p:nvPicPr>
          <p:cNvPr id="8" name="~PP4049.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5008"/>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5" cstate="print"/>
          <a:srcRect/>
          <a:stretch>
            <a:fillRect/>
          </a:stretch>
        </p:blipFill>
        <p:spPr bwMode="auto">
          <a:xfrm>
            <a:off x="457200" y="0"/>
            <a:ext cx="4622800" cy="6858000"/>
          </a:xfrm>
          <a:prstGeom prst="rect">
            <a:avLst/>
          </a:prstGeom>
          <a:noFill/>
          <a:ln w="9525">
            <a:solidFill>
              <a:schemeClr val="tx1"/>
            </a:solidFill>
            <a:miter lim="800000"/>
            <a:headEnd/>
            <a:tailEnd/>
          </a:ln>
          <a:effectLst/>
        </p:spPr>
      </p:pic>
      <p:sp>
        <p:nvSpPr>
          <p:cNvPr id="62467" name="Text Box 3"/>
          <p:cNvSpPr txBox="1">
            <a:spLocks noChangeArrowheads="1"/>
          </p:cNvSpPr>
          <p:nvPr/>
        </p:nvSpPr>
        <p:spPr bwMode="auto">
          <a:xfrm>
            <a:off x="5257800" y="258763"/>
            <a:ext cx="184150" cy="701675"/>
          </a:xfrm>
          <a:prstGeom prst="rect">
            <a:avLst/>
          </a:prstGeom>
          <a:noFill/>
          <a:ln w="9525">
            <a:noFill/>
            <a:miter lim="800000"/>
            <a:headEnd/>
            <a:tailEnd/>
          </a:ln>
          <a:effectLst/>
        </p:spPr>
        <p:txBody>
          <a:bodyPr wrap="none">
            <a:spAutoFit/>
          </a:bodyPr>
          <a:lstStyle/>
          <a:p>
            <a:endParaRPr lang="en-US" sz="4000" i="1"/>
          </a:p>
        </p:txBody>
      </p:sp>
      <p:sp>
        <p:nvSpPr>
          <p:cNvPr id="62468" name="Text Box 4"/>
          <p:cNvSpPr txBox="1">
            <a:spLocks noChangeArrowheads="1"/>
          </p:cNvSpPr>
          <p:nvPr/>
        </p:nvSpPr>
        <p:spPr bwMode="auto">
          <a:xfrm>
            <a:off x="5410200" y="3717032"/>
            <a:ext cx="2971800" cy="1569660"/>
          </a:xfrm>
          <a:prstGeom prst="rect">
            <a:avLst/>
          </a:prstGeom>
          <a:solidFill>
            <a:schemeClr val="bg1"/>
          </a:solidFill>
          <a:ln w="9525">
            <a:solidFill>
              <a:schemeClr val="accent2"/>
            </a:solidFill>
            <a:miter lim="800000"/>
            <a:headEnd/>
            <a:tailEnd/>
          </a:ln>
          <a:effectLst/>
        </p:spPr>
        <p:txBody>
          <a:bodyPr wrap="square">
            <a:spAutoFit/>
          </a:bodyPr>
          <a:lstStyle/>
          <a:p>
            <a:r>
              <a:rPr lang="en-US" sz="3200" dirty="0"/>
              <a:t>…inattention,</a:t>
            </a:r>
          </a:p>
          <a:p>
            <a:r>
              <a:rPr lang="en-US" sz="3200" dirty="0"/>
              <a:t>…corruption,</a:t>
            </a:r>
          </a:p>
          <a:p>
            <a:r>
              <a:rPr lang="en-US" sz="3200" dirty="0"/>
              <a:t>…negligence</a:t>
            </a:r>
            <a:r>
              <a:rPr lang="en-US" sz="3200" dirty="0" smtClean="0"/>
              <a:t>…</a:t>
            </a:r>
            <a:endParaRPr lang="en-US" sz="3200" dirty="0"/>
          </a:p>
        </p:txBody>
      </p:sp>
      <p:sp>
        <p:nvSpPr>
          <p:cNvPr id="62470" name="Rectangle 6"/>
          <p:cNvSpPr>
            <a:spLocks noChangeArrowheads="1"/>
          </p:cNvSpPr>
          <p:nvPr/>
        </p:nvSpPr>
        <p:spPr bwMode="auto">
          <a:xfrm>
            <a:off x="5715000" y="228600"/>
            <a:ext cx="3124200" cy="3170099"/>
          </a:xfrm>
          <a:prstGeom prst="rect">
            <a:avLst/>
          </a:prstGeom>
          <a:noFill/>
          <a:ln w="9525">
            <a:noFill/>
            <a:miter lim="800000"/>
            <a:headEnd/>
            <a:tailEnd/>
          </a:ln>
          <a:effectLst/>
        </p:spPr>
        <p:txBody>
          <a:bodyPr>
            <a:spAutoFit/>
          </a:bodyPr>
          <a:lstStyle/>
          <a:p>
            <a:r>
              <a:rPr lang="en-US" sz="4000" i="1" dirty="0" smtClean="0">
                <a:solidFill>
                  <a:srgbClr val="FFC000"/>
                </a:solidFill>
              </a:rPr>
              <a:t>The image of nursing contributes to poor </a:t>
            </a:r>
            <a:r>
              <a:rPr lang="en-US" sz="4000" i="1" dirty="0">
                <a:solidFill>
                  <a:srgbClr val="FFC000"/>
                </a:solidFill>
              </a:rPr>
              <a:t>care in public hospitals</a:t>
            </a:r>
          </a:p>
        </p:txBody>
      </p:sp>
      <p:pic>
        <p:nvPicPr>
          <p:cNvPr id="10" name="~PP3780.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4150"/>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DSCN1072"/>
          <p:cNvPicPr>
            <a:picLocks noChangeAspect="1" noChangeArrowheads="1"/>
          </p:cNvPicPr>
          <p:nvPr/>
        </p:nvPicPr>
        <p:blipFill>
          <a:blip r:embed="rId5" cstate="print"/>
          <a:srcRect/>
          <a:stretch>
            <a:fillRect/>
          </a:stretch>
        </p:blipFill>
        <p:spPr bwMode="auto">
          <a:xfrm>
            <a:off x="0" y="6350"/>
            <a:ext cx="9144000" cy="6842125"/>
          </a:xfrm>
          <a:prstGeom prst="rect">
            <a:avLst/>
          </a:prstGeom>
          <a:noFill/>
        </p:spPr>
      </p:pic>
      <p:sp>
        <p:nvSpPr>
          <p:cNvPr id="63492" name="Text Box 4"/>
          <p:cNvSpPr txBox="1">
            <a:spLocks noChangeArrowheads="1"/>
          </p:cNvSpPr>
          <p:nvPr/>
        </p:nvSpPr>
        <p:spPr bwMode="auto">
          <a:xfrm>
            <a:off x="6096000" y="152400"/>
            <a:ext cx="2765425" cy="457200"/>
          </a:xfrm>
          <a:prstGeom prst="rect">
            <a:avLst/>
          </a:prstGeom>
          <a:solidFill>
            <a:schemeClr val="accent1"/>
          </a:solidFill>
          <a:ln w="9525">
            <a:noFill/>
            <a:miter lim="800000"/>
            <a:headEnd/>
            <a:tailEnd/>
          </a:ln>
          <a:effectLst/>
        </p:spPr>
        <p:txBody>
          <a:bodyPr wrap="none">
            <a:spAutoFit/>
          </a:bodyPr>
          <a:lstStyle/>
          <a:p>
            <a:r>
              <a:rPr lang="en-US" sz="2400" i="1"/>
              <a:t>Apollo Hospital Dhaka</a:t>
            </a:r>
          </a:p>
        </p:txBody>
      </p:sp>
      <p:pic>
        <p:nvPicPr>
          <p:cNvPr id="6" name="~PP2015.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20002"/>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hidden="1"/>
          <p:cNvSpPr>
            <a:spLocks noGrp="1" noChangeArrowheads="1"/>
          </p:cNvSpPr>
          <p:nvPr>
            <p:ph type="title"/>
          </p:nvPr>
        </p:nvSpPr>
        <p:spPr/>
        <p:txBody>
          <a:bodyPr/>
          <a:lstStyle/>
          <a:p>
            <a:endParaRPr lang="en-US"/>
          </a:p>
        </p:txBody>
      </p:sp>
      <p:sp>
        <p:nvSpPr>
          <p:cNvPr id="58371" name="Rectangle 3" descr="Nursing lab"/>
          <p:cNvSpPr>
            <a:spLocks noGrp="1" noChangeAspect="1" noChangeArrowheads="1"/>
          </p:cNvSpPr>
          <p:nvPr isPhoto="1"/>
        </p:nvSpPr>
        <p:spPr bwMode="auto">
          <a:xfrm>
            <a:off x="0" y="0"/>
            <a:ext cx="9144000" cy="6858000"/>
          </a:xfrm>
          <a:prstGeom prst="rect">
            <a:avLst/>
          </a:prstGeom>
          <a:blipFill dpi="0" rotWithShape="1">
            <a:blip r:embed="rId5" cstate="print">
              <a:lum bright="29000"/>
            </a:blip>
            <a:srcRect/>
            <a:stretch>
              <a:fillRect b="-26"/>
            </a:stretch>
          </a:blipFill>
          <a:ln w="9525">
            <a:solidFill>
              <a:schemeClr val="tx1"/>
            </a:solidFill>
            <a:miter lim="800000"/>
            <a:headEnd/>
            <a:tailEnd/>
          </a:ln>
          <a:effectLst/>
        </p:spPr>
        <p:txBody>
          <a:bodyPr/>
          <a:lstStyle/>
          <a:p>
            <a:endParaRPr lang="en-US"/>
          </a:p>
        </p:txBody>
      </p:sp>
      <p:sp>
        <p:nvSpPr>
          <p:cNvPr id="58374" name="Text Box 6"/>
          <p:cNvSpPr txBox="1">
            <a:spLocks noChangeArrowheads="1"/>
          </p:cNvSpPr>
          <p:nvPr/>
        </p:nvSpPr>
        <p:spPr bwMode="auto">
          <a:xfrm>
            <a:off x="2347913" y="838200"/>
            <a:ext cx="6796087" cy="519113"/>
          </a:xfrm>
          <a:prstGeom prst="rect">
            <a:avLst/>
          </a:prstGeom>
          <a:noFill/>
          <a:ln w="9525">
            <a:noFill/>
            <a:miter lim="800000"/>
            <a:headEnd/>
            <a:tailEnd/>
          </a:ln>
          <a:effectLst/>
        </p:spPr>
        <p:txBody>
          <a:bodyPr wrap="none">
            <a:spAutoFit/>
          </a:bodyPr>
          <a:lstStyle/>
          <a:p>
            <a:r>
              <a:rPr lang="en-US" sz="2800" i="1" dirty="0">
                <a:solidFill>
                  <a:srgbClr val="FFFF00"/>
                </a:solidFill>
              </a:rPr>
              <a:t>Nursing students in training </a:t>
            </a:r>
            <a:r>
              <a:rPr lang="en-US" sz="2800" i="1" dirty="0" smtClean="0">
                <a:solidFill>
                  <a:srgbClr val="FFFF00"/>
                </a:solidFill>
              </a:rPr>
              <a:t>lab, Dhaka University</a:t>
            </a:r>
            <a:endParaRPr lang="en-US" sz="2800" i="1" dirty="0">
              <a:solidFill>
                <a:srgbClr val="FFFF00"/>
              </a:solidFill>
            </a:endParaRPr>
          </a:p>
        </p:txBody>
      </p:sp>
      <p:pic>
        <p:nvPicPr>
          <p:cNvPr id="10" name="~PP3686.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6004"/>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hidden="1"/>
          <p:cNvSpPr>
            <a:spLocks noGrp="1" noChangeArrowheads="1"/>
          </p:cNvSpPr>
          <p:nvPr>
            <p:ph type="title"/>
          </p:nvPr>
        </p:nvSpPr>
        <p:spPr/>
        <p:txBody>
          <a:bodyPr/>
          <a:lstStyle/>
          <a:p>
            <a:endParaRPr lang="en-US"/>
          </a:p>
        </p:txBody>
      </p:sp>
      <p:sp>
        <p:nvSpPr>
          <p:cNvPr id="60419" name="Rectangle 3" descr="0894735-R1-E001"/>
          <p:cNvSpPr>
            <a:spLocks noGrp="1" noChangeAspect="1" noChangeArrowheads="1"/>
          </p:cNvSpPr>
          <p:nvPr isPhoto="1"/>
        </p:nvSpPr>
        <p:spPr bwMode="auto">
          <a:xfrm>
            <a:off x="0" y="1"/>
            <a:ext cx="9144000" cy="6858000"/>
          </a:xfrm>
          <a:prstGeom prst="rect">
            <a:avLst/>
          </a:prstGeom>
          <a:blipFill dpi="0" rotWithShape="1">
            <a:blip r:embed="rId5" cstate="print"/>
            <a:srcRect/>
            <a:stretch>
              <a:fillRect b="-5959"/>
            </a:stretch>
          </a:blipFill>
          <a:ln w="9525">
            <a:solidFill>
              <a:schemeClr val="tx1"/>
            </a:solidFill>
            <a:miter lim="800000"/>
            <a:headEnd/>
            <a:tailEnd/>
          </a:ln>
          <a:effectLst/>
        </p:spPr>
        <p:txBody>
          <a:bodyPr/>
          <a:lstStyle/>
          <a:p>
            <a:endParaRPr lang="en-US"/>
          </a:p>
        </p:txBody>
      </p:sp>
      <p:sp>
        <p:nvSpPr>
          <p:cNvPr id="60421" name="Text Box 5"/>
          <p:cNvSpPr txBox="1">
            <a:spLocks noChangeArrowheads="1"/>
          </p:cNvSpPr>
          <p:nvPr/>
        </p:nvSpPr>
        <p:spPr bwMode="auto">
          <a:xfrm>
            <a:off x="898525" y="714356"/>
            <a:ext cx="4005263" cy="523220"/>
          </a:xfrm>
          <a:prstGeom prst="rect">
            <a:avLst/>
          </a:prstGeom>
          <a:noFill/>
          <a:ln w="9525">
            <a:noFill/>
            <a:miter lim="800000"/>
            <a:headEnd/>
            <a:tailEnd/>
          </a:ln>
          <a:effectLst/>
        </p:spPr>
        <p:txBody>
          <a:bodyPr wrap="square">
            <a:spAutoFit/>
          </a:bodyPr>
          <a:lstStyle/>
          <a:p>
            <a:r>
              <a:rPr lang="en-US" sz="2800" i="1" dirty="0">
                <a:solidFill>
                  <a:srgbClr val="FFFF00"/>
                </a:solidFill>
              </a:rPr>
              <a:t>Classroom, Dhaka University</a:t>
            </a:r>
          </a:p>
        </p:txBody>
      </p:sp>
      <p:pic>
        <p:nvPicPr>
          <p:cNvPr id="7" name="~PP1030.WAV">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6375400"/>
            <a:ext cx="304800" cy="304800"/>
          </a:xfrm>
          <a:prstGeom prst="rect">
            <a:avLst/>
          </a:prstGeom>
        </p:spPr>
      </p:pic>
    </p:spTree>
  </p:cSld>
  <p:clrMapOvr>
    <a:masterClrMapping/>
  </p:clrMapOvr>
  <p:transition xmlns:p14="http://schemas.microsoft.com/office/powerpoint/2010/main" advClick="0" advTm="14002"/>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Gill Sans MT"/>
        <a:ea typeface=""/>
        <a:cs typeface=""/>
      </a:majorFont>
      <a:minorFont>
        <a:latin typeface="Gill Sans MT"/>
        <a:ea typeface=""/>
        <a:cs typeface=""/>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9768</TotalTime>
  <Words>2629</Words>
  <Application>Microsoft Macintosh PowerPoint</Application>
  <PresentationFormat>On-screen Show (4:3)</PresentationFormat>
  <Paragraphs>201</Paragraphs>
  <Slides>20</Slides>
  <Notes>20</Notes>
  <HiddenSlides>0</HiddenSlides>
  <MMClips>20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Apex</vt:lpstr>
      <vt:lpstr>1_Apex</vt:lpstr>
      <vt:lpstr>                                        Changing the Perception of  Nursing in  Bangladesh</vt:lpstr>
      <vt:lpstr>PowerPoint Presentation</vt:lpstr>
      <vt:lpstr>PowerPoint Presentation</vt:lpstr>
      <vt:lpstr>“ Why Bangladeshi nurses avoid nursing”</vt:lpstr>
      <vt:lpstr>Learning about the context of culture</vt:lpstr>
      <vt:lpstr>PowerPoint Presentation</vt:lpstr>
      <vt:lpstr>PowerPoint Presentation</vt:lpstr>
      <vt:lpstr>PowerPoint Presentation</vt:lpstr>
      <vt:lpstr>PowerPoint Presentation</vt:lpstr>
      <vt:lpstr>  The IUBAT/Langara College BSN Project Objectives </vt:lpstr>
      <vt:lpstr>   As a clinical change project  two Langara College nursing students created the “C.H.A.N.G.E” website to host the discussion forums</vt:lpstr>
      <vt:lpstr>     Student learning priorities                             Bangladesh                Canada</vt:lpstr>
      <vt:lpstr>Findings</vt:lpstr>
      <vt:lpstr>PowerPoint Presentation</vt:lpstr>
      <vt:lpstr>PowerPoint Presentation</vt:lpstr>
      <vt:lpstr>PowerPoint Presentation</vt:lpstr>
      <vt:lpstr>Media images – progress as well as stereotypes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Utilizing technology to promote cross cultural professional growth in nursing students.</dc:title>
  <dc:creator>Patricia Woods</dc:creator>
  <cp:lastModifiedBy>Sandy Summers</cp:lastModifiedBy>
  <cp:revision>378</cp:revision>
  <dcterms:created xsi:type="dcterms:W3CDTF">2010-01-21T07:06:45Z</dcterms:created>
  <dcterms:modified xsi:type="dcterms:W3CDTF">2012-02-19T19:17:21Z</dcterms:modified>
</cp:coreProperties>
</file>